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2" r:id="rId11"/>
    <p:sldId id="266" r:id="rId12"/>
    <p:sldId id="269" r:id="rId13"/>
    <p:sldId id="267" r:id="rId14"/>
    <p:sldId id="268" r:id="rId15"/>
    <p:sldId id="273" r:id="rId16"/>
    <p:sldId id="270" r:id="rId17"/>
    <p:sldId id="275" r:id="rId18"/>
    <p:sldId id="274" r:id="rId19"/>
    <p:sldId id="272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5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97D0-5357-3143-B38A-17B6CCF860A2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A482-8BD1-0345-8978-F7AF7ED6E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4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8A482-8BD1-0345-8978-F7AF7ED6E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people are happy with milking the length of the mission.  Even if</a:t>
            </a:r>
            <a:r>
              <a:rPr lang="en-US" baseline="0" dirty="0" smtClean="0"/>
              <a:t> others aren’t giving you all kudos.  “The people” </a:t>
            </a:r>
            <a:r>
              <a:rPr lang="en-US" baseline="0" smtClean="0"/>
              <a:t>are impressed.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8A482-8BD1-0345-8978-F7AF7ED6ED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youtu.be</a:t>
            </a:r>
            <a:r>
              <a:rPr lang="en-US" dirty="0" smtClean="0"/>
              <a:t>/cAMcp0pk0Rw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8A482-8BD1-0345-8978-F7AF7ED6ED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September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September 2,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September 2,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sa.gov/KnowYourEarth" TargetMode="Externa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youtu.be/LIKMQQ5EuU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AMcp0pk0Rw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the-press-office/2011/04/27/executive-order-streamlining-service-delivery-and-improving-customer-ser" TargetMode="External"/><Relationship Id="rId4" Type="http://schemas.openxmlformats.org/officeDocument/2006/relationships/hyperlink" Target="http://www.whitehouse.gov/the-press-office/2011/06/13/executive-order-13576-delivering-efficient-effective-and-accountable-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itehouse.gov/sites/default/files/uploads/2012digital_mem_rel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Terra Education and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and Call for Participation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7716" y="5693950"/>
            <a:ext cx="460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Tassia Owen, Terra EPO Lead, Sigma Space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Tassia.owen@nasa.gov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22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sz="4000" dirty="0" smtClean="0"/>
              <a:t>Improvements:</a:t>
            </a:r>
          </a:p>
          <a:p>
            <a:pPr marL="18288" indent="0"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 smtClean="0"/>
              <a:t>Mobile and Tablet Friendly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Improved Data Sections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Better Access to Resources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Streamlined Access to Multimedia Options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Simplified Design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Summary</a:t>
            </a:r>
            <a:endParaRPr lang="en-US" dirty="0"/>
          </a:p>
        </p:txBody>
      </p:sp>
      <p:pic>
        <p:nvPicPr>
          <p:cNvPr id="4" name="Picture 3" descr="Terra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43" y="3788842"/>
            <a:ext cx="2175916" cy="21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36" y="3236552"/>
            <a:ext cx="7264674" cy="2677544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en-US" sz="2400" dirty="0"/>
              <a:t>A Big Year for NASA Earth Science </a:t>
            </a:r>
            <a:endParaRPr lang="en-US" sz="2400" dirty="0" smtClean="0"/>
          </a:p>
          <a:p>
            <a:pPr lvl="1">
              <a:buFont typeface="Courier New"/>
              <a:buChar char="o"/>
            </a:pPr>
            <a:r>
              <a:rPr lang="en-US" sz="2400" dirty="0" smtClean="0"/>
              <a:t>5 satellites in 2014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Earth Science is NASA’s theme for 2014</a:t>
            </a:r>
          </a:p>
          <a:p>
            <a:pPr lvl="1">
              <a:buFont typeface="Courier New"/>
              <a:buChar char="o"/>
            </a:pPr>
            <a:r>
              <a:rPr lang="en-US" sz="2400" b="1" dirty="0" smtClean="0"/>
              <a:t>Terra at 15: Looking back at 15 years of EOS – </a:t>
            </a:r>
            <a:r>
              <a:rPr lang="en-US" sz="2400" dirty="0" smtClean="0"/>
              <a:t>Capstone message for 2014</a:t>
            </a:r>
          </a:p>
          <a:p>
            <a:pPr lvl="2">
              <a:buFont typeface="Courier New"/>
              <a:buChar char="o"/>
            </a:pPr>
            <a:r>
              <a:rPr lang="en-US" sz="2400" b="1" dirty="0" smtClean="0"/>
              <a:t>December</a:t>
            </a:r>
            <a:r>
              <a:rPr lang="en-US" sz="2400" dirty="0" smtClean="0"/>
              <a:t> is all about Terra and EOS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90" y="423290"/>
            <a:ext cx="8872010" cy="1035245"/>
          </a:xfrm>
        </p:spPr>
        <p:txBody>
          <a:bodyPr/>
          <a:lstStyle/>
          <a:p>
            <a:pPr algn="ctr"/>
            <a:r>
              <a:rPr lang="en-US" sz="4400" dirty="0" smtClean="0"/>
              <a:t>Terra at 15 and</a:t>
            </a:r>
            <a:r>
              <a:rPr lang="en-US" sz="4400" dirty="0"/>
              <a:t> </a:t>
            </a:r>
            <a:r>
              <a:rPr lang="en-US" sz="4400" dirty="0" smtClean="0"/>
              <a:t>Earth Right Now</a:t>
            </a:r>
            <a:endParaRPr lang="en-US" sz="4400" dirty="0"/>
          </a:p>
        </p:txBody>
      </p:sp>
      <p:pic>
        <p:nvPicPr>
          <p:cNvPr id="4" name="Picture 3" descr="ERN 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89" y="1775094"/>
            <a:ext cx="4889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Courier New"/>
              <a:buChar char="o"/>
            </a:pPr>
            <a:r>
              <a:rPr lang="en-US" sz="2400" dirty="0" smtClean="0"/>
              <a:t>AGU special session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Articles in Earth Observer and Earth Observatory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Office of Communications will release other media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Small gathering with speakers and cake at GSFC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Event in conjunction with Earth Day at GSFC Visitor Center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at 15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9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400" b="1" dirty="0" smtClean="0"/>
              <a:t>Need help identifying: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significance </a:t>
            </a:r>
            <a:r>
              <a:rPr lang="en-US" sz="2400" dirty="0"/>
              <a:t>of 15 years of EOS </a:t>
            </a:r>
            <a:r>
              <a:rPr lang="en-US" sz="2400" dirty="0" smtClean="0"/>
              <a:t>data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examples </a:t>
            </a:r>
            <a:r>
              <a:rPr lang="en-US" sz="2400" dirty="0"/>
              <a:t>of a science result or question that involves multiple systems, the </a:t>
            </a:r>
            <a:r>
              <a:rPr lang="en-US" sz="2400" dirty="0" err="1"/>
              <a:t>cryosphere</a:t>
            </a:r>
            <a:r>
              <a:rPr lang="en-US" sz="2400" dirty="0"/>
              <a:t>, atmosphere, and hydrosphere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Help is Needed:</a:t>
            </a:r>
            <a:br>
              <a:rPr lang="en-US" dirty="0" smtClean="0"/>
            </a:br>
            <a:r>
              <a:rPr lang="en-US" sz="2800" dirty="0" smtClean="0"/>
              <a:t>Please suggest ideas for articles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00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400" dirty="0" smtClean="0"/>
              <a:t>Volunteers  needed to present at NASA booth at AGU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dynamic </a:t>
            </a:r>
            <a:r>
              <a:rPr lang="en-US" sz="2400" dirty="0" smtClean="0"/>
              <a:t>suite of </a:t>
            </a:r>
            <a:r>
              <a:rPr lang="en-US" sz="2400" dirty="0"/>
              <a:t>talks and </a:t>
            </a:r>
            <a:r>
              <a:rPr lang="en-US" sz="2400" dirty="0" smtClean="0"/>
              <a:t>activities at side booth</a:t>
            </a:r>
          </a:p>
          <a:p>
            <a:pPr lvl="1">
              <a:buFont typeface="Courier New"/>
              <a:buChar char="o"/>
            </a:pPr>
            <a:r>
              <a:rPr lang="en-US" sz="2400" dirty="0" err="1" smtClean="0"/>
              <a:t>Hyperwall</a:t>
            </a:r>
            <a:r>
              <a:rPr lang="en-US" sz="2400" dirty="0" smtClean="0"/>
              <a:t> presentations</a:t>
            </a:r>
          </a:p>
          <a:p>
            <a:pPr lvl="2">
              <a:buFont typeface="Courier New"/>
              <a:buChar char="o"/>
            </a:pPr>
            <a:r>
              <a:rPr lang="en-US" sz="2200" dirty="0" smtClean="0"/>
              <a:t>If interested, please contact </a:t>
            </a:r>
            <a:r>
              <a:rPr lang="en-US" sz="2200" dirty="0" err="1" smtClean="0"/>
              <a:t>tassia.owen@nasa.gov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at AGU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6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AGU – </a:t>
            </a:r>
            <a:br>
              <a:rPr lang="en-US" dirty="0" smtClean="0"/>
            </a:br>
            <a:r>
              <a:rPr lang="en-US" dirty="0" smtClean="0"/>
              <a:t>Side Booth Presentations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1277" y="491563"/>
            <a:ext cx="63497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100" b="1" dirty="0" smtClean="0"/>
              <a:t>Talk Title and Abstract </a:t>
            </a:r>
            <a:r>
              <a:rPr lang="en-US" sz="2100" dirty="0" smtClean="0"/>
              <a:t>– Short catchy title and 200 </a:t>
            </a:r>
            <a:r>
              <a:rPr lang="en-US" sz="2100" dirty="0"/>
              <a:t>word or less abstract. Please spell out acronyms.</a:t>
            </a:r>
          </a:p>
          <a:p>
            <a:endParaRPr lang="en-US" sz="2100" dirty="0"/>
          </a:p>
          <a:p>
            <a:pPr marL="285750" lvl="0" indent="-285750">
              <a:buFont typeface="Arial"/>
              <a:buChar char="•"/>
            </a:pPr>
            <a:r>
              <a:rPr lang="en-US" sz="2100" b="1" dirty="0"/>
              <a:t>Description</a:t>
            </a:r>
            <a:r>
              <a:rPr lang="en-US" sz="2100" dirty="0"/>
              <a:t> of the tool or science talk that focuses on the big picture message, and draws out the “value-added” benefits, interesting or key science results, and for tools the key tool features, functions and/or capabilities. </a:t>
            </a:r>
          </a:p>
          <a:p>
            <a:pPr marL="285750" indent="-285750">
              <a:buFont typeface="Arial"/>
              <a:buChar char="•"/>
            </a:pPr>
            <a:endParaRPr lang="en-US" sz="2100" dirty="0"/>
          </a:p>
          <a:p>
            <a:pPr marL="285750" lvl="0" indent="-285750">
              <a:buFont typeface="Arial"/>
              <a:buChar char="•"/>
            </a:pPr>
            <a:r>
              <a:rPr lang="en-US" sz="2100" dirty="0"/>
              <a:t>Speaker name and professional title along with any relevant </a:t>
            </a:r>
            <a:r>
              <a:rPr lang="en-US" sz="2100" dirty="0" err="1"/>
              <a:t>urls</a:t>
            </a:r>
            <a:r>
              <a:rPr lang="en-US" sz="2100" dirty="0"/>
              <a:t>.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6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851" y="685801"/>
            <a:ext cx="5267628" cy="3657599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2400" dirty="0" smtClean="0"/>
              <a:t>Know Your Earth: Quizzes - </a:t>
            </a:r>
            <a:r>
              <a:rPr lang="en-US" sz="2400" i="1" dirty="0" smtClean="0"/>
              <a:t>monthly</a:t>
            </a:r>
          </a:p>
          <a:p>
            <a:pPr>
              <a:buFont typeface="Courier New"/>
              <a:buChar char="o"/>
            </a:pPr>
            <a:r>
              <a:rPr lang="en-US" sz="2400" dirty="0" smtClean="0"/>
              <a:t>OMSI After Dark – </a:t>
            </a:r>
            <a:r>
              <a:rPr lang="en-US" sz="2400" i="1" dirty="0" smtClean="0"/>
              <a:t>1,800 attendees</a:t>
            </a:r>
          </a:p>
          <a:p>
            <a:pPr>
              <a:buFont typeface="Courier New"/>
              <a:buChar char="o"/>
            </a:pPr>
            <a:r>
              <a:rPr lang="en-US" sz="2400" dirty="0" err="1" smtClean="0"/>
              <a:t>ReelScience</a:t>
            </a:r>
            <a:r>
              <a:rPr lang="en-US" sz="2400" dirty="0" smtClean="0"/>
              <a:t> Communication Contest – </a:t>
            </a:r>
            <a:r>
              <a:rPr lang="en-US" sz="2400" i="1" dirty="0" smtClean="0"/>
              <a:t>42 Youth Entries, 3 winners, 2 Terra videos</a:t>
            </a:r>
          </a:p>
          <a:p>
            <a:pPr>
              <a:buFont typeface="Courier New"/>
              <a:buChar char="o"/>
            </a:pPr>
            <a:r>
              <a:rPr lang="en-US" sz="2400" dirty="0" smtClean="0"/>
              <a:t>“Demos in a Box” – </a:t>
            </a:r>
            <a:r>
              <a:rPr lang="en-US" sz="2400" i="1" dirty="0" smtClean="0"/>
              <a:t>in progress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Outreach Highlights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33" y="841685"/>
            <a:ext cx="2488393" cy="3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1024091"/>
            <a:ext cx="3192008" cy="2767331"/>
          </a:xfrm>
        </p:spPr>
        <p:txBody>
          <a:bodyPr/>
          <a:lstStyle/>
          <a:p>
            <a:pPr marL="18288" indent="0">
              <a:buNone/>
            </a:pPr>
            <a:r>
              <a:rPr lang="en-US" b="1" dirty="0" smtClean="0"/>
              <a:t>Current Quizzes: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Carbon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Precipitation and the Water Cycle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The Frozen Poles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Our Home Planet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The Air we Breathe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Earth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6504" y="4255677"/>
            <a:ext cx="406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http://www.nasa.gov</a:t>
            </a:r>
            <a:r>
              <a:rPr lang="en-US" dirty="0" smtClean="0">
                <a:hlinkClick r:id="rId2"/>
              </a:rPr>
              <a:t>/KnowYourEarth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knowyourea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22" y="903027"/>
            <a:ext cx="4997878" cy="31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ReelScience</a:t>
            </a:r>
            <a:r>
              <a:rPr lang="en-US" dirty="0" smtClean="0"/>
              <a:t> </a:t>
            </a:r>
            <a:r>
              <a:rPr lang="en-US" dirty="0" err="1" smtClean="0"/>
              <a:t>Communcation</a:t>
            </a:r>
            <a:r>
              <a:rPr lang="en-US" dirty="0" smtClean="0"/>
              <a:t> Contest</a:t>
            </a:r>
            <a:endParaRPr lang="en-US" dirty="0"/>
          </a:p>
        </p:txBody>
      </p:sp>
      <p:pic>
        <p:nvPicPr>
          <p:cNvPr id="5" name="Picture 4" descr="ReelScienceFires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37" y="750128"/>
            <a:ext cx="5294907" cy="3223347"/>
          </a:xfrm>
          <a:prstGeom prst="rect">
            <a:avLst/>
          </a:prstGeom>
        </p:spPr>
      </p:pic>
      <p:pic>
        <p:nvPicPr>
          <p:cNvPr id="7" name="Picture 6" descr="RSForestFiresEffectsonA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7" y="391334"/>
            <a:ext cx="3154286" cy="3610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0148" y="4002028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http://youtu.be/</a:t>
            </a:r>
            <a:r>
              <a:rPr lang="en-US" dirty="0" smtClean="0">
                <a:hlinkClick r:id="rId4"/>
              </a:rPr>
              <a:t>LIKMQQ5EuUA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9086" y="3072275"/>
            <a:ext cx="5525317" cy="137910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sz="2800" dirty="0" smtClean="0">
              <a:hlinkClick r:id="rId3"/>
            </a:endParaRPr>
          </a:p>
          <a:p>
            <a:pPr marL="18288" indent="0"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://youtu.be/</a:t>
            </a:r>
            <a:r>
              <a:rPr lang="en-US" sz="2800" dirty="0" smtClean="0">
                <a:hlinkClick r:id="rId3"/>
              </a:rPr>
              <a:t>cAMcp0pk0Rw</a:t>
            </a:r>
            <a:endParaRPr lang="en-US" sz="2800" dirty="0" smtClean="0"/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ReelScience</a:t>
            </a:r>
            <a:r>
              <a:rPr lang="en-US" dirty="0" smtClean="0"/>
              <a:t> Communication Contest</a:t>
            </a:r>
            <a:endParaRPr lang="en-US" dirty="0"/>
          </a:p>
        </p:txBody>
      </p:sp>
      <p:pic>
        <p:nvPicPr>
          <p:cNvPr id="4" name="Picture 3" descr="A Toast to Ter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2" y="214199"/>
            <a:ext cx="5637887" cy="34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1. Terra Website launch and Redesign</a:t>
            </a:r>
          </a:p>
          <a:p>
            <a:pPr marL="18288" indent="0">
              <a:buNone/>
            </a:pPr>
            <a:r>
              <a:rPr lang="en-US" sz="2400" dirty="0" smtClean="0"/>
              <a:t>2. Terra at 15 and Earth Right Now</a:t>
            </a:r>
          </a:p>
          <a:p>
            <a:pPr marL="18288" indent="0">
              <a:buNone/>
            </a:pPr>
            <a:r>
              <a:rPr lang="en-US" sz="2400" dirty="0" smtClean="0"/>
              <a:t>3. Terra at AGU</a:t>
            </a:r>
          </a:p>
          <a:p>
            <a:pPr marL="18288" indent="0">
              <a:buNone/>
            </a:pPr>
            <a:r>
              <a:rPr lang="en-US" sz="2400" dirty="0" smtClean="0"/>
              <a:t>4.Terra Outreach Highlights</a:t>
            </a:r>
          </a:p>
          <a:p>
            <a:pPr marL="18288" indent="0">
              <a:buNone/>
            </a:pPr>
            <a:r>
              <a:rPr lang="en-US" sz="2400" dirty="0" smtClean="0"/>
              <a:t>5. Call for Volunteers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2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AGU </a:t>
            </a:r>
            <a:r>
              <a:rPr lang="en-US" dirty="0" err="1" smtClean="0"/>
              <a:t>hyperwall</a:t>
            </a:r>
            <a:r>
              <a:rPr lang="en-US" dirty="0" smtClean="0"/>
              <a:t> and side booth presenters</a:t>
            </a:r>
          </a:p>
          <a:p>
            <a:pPr marL="18288" indent="0"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 smtClean="0"/>
              <a:t>Speakers for </a:t>
            </a:r>
            <a:r>
              <a:rPr lang="en-US" dirty="0"/>
              <a:t>s</a:t>
            </a:r>
            <a:r>
              <a:rPr lang="en-US" dirty="0" smtClean="0"/>
              <a:t>cience talks</a:t>
            </a:r>
          </a:p>
          <a:p>
            <a:pPr marL="18288" indent="0"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 smtClean="0"/>
              <a:t>Provide stories and imagery for news on a rotating schedule – starting with MODIS, ASTER, MISR, MOPITT and then CERES schedule will begin in October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assia.owen@nasa.gov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bsite home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360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Website Redesign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5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493" y="4876800"/>
            <a:ext cx="7706547" cy="914400"/>
          </a:xfrm>
        </p:spPr>
        <p:txBody>
          <a:bodyPr/>
          <a:lstStyle/>
          <a:p>
            <a:r>
              <a:rPr lang="en-US" dirty="0" smtClean="0"/>
              <a:t>Tablet and Mobile Formats</a:t>
            </a:r>
            <a:endParaRPr lang="en-US" dirty="0"/>
          </a:p>
        </p:txBody>
      </p:sp>
      <p:pic>
        <p:nvPicPr>
          <p:cNvPr id="4" name="Picture 3" descr="Educator page tablet form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5" y="409637"/>
            <a:ext cx="3981318" cy="4282232"/>
          </a:xfrm>
          <a:prstGeom prst="rect">
            <a:avLst/>
          </a:prstGeom>
        </p:spPr>
      </p:pic>
      <p:pic>
        <p:nvPicPr>
          <p:cNvPr id="5" name="Picture 4" descr="mobile 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1" y="641764"/>
            <a:ext cx="2156974" cy="37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149" y="685801"/>
            <a:ext cx="7601451" cy="4190999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en-US" dirty="0" smtClean="0"/>
              <a:t>On </a:t>
            </a:r>
            <a:r>
              <a:rPr lang="en-US" dirty="0"/>
              <a:t>May 23, 2012, the President issued a directive entitled </a:t>
            </a:r>
            <a:r>
              <a:rPr lang="en-US" b="1" dirty="0">
                <a:solidFill>
                  <a:srgbClr val="ACCBF9"/>
                </a:solidFill>
                <a:hlinkClick r:id="rId2"/>
              </a:rPr>
              <a:t>“Building a 21st Century Digital Government”</a:t>
            </a:r>
            <a:r>
              <a:rPr lang="en-US" b="1" dirty="0">
                <a:solidFill>
                  <a:srgbClr val="ACCBF9"/>
                </a:solidFill>
              </a:rPr>
              <a:t>. </a:t>
            </a:r>
            <a:r>
              <a:rPr lang="en-US" dirty="0"/>
              <a:t>It launched a comprehensive Digital Government </a:t>
            </a:r>
            <a:r>
              <a:rPr lang="en-US" dirty="0" smtClean="0"/>
              <a:t>Strategy </a:t>
            </a:r>
            <a:r>
              <a:rPr lang="en-US" dirty="0"/>
              <a:t>aimed at delivering better digital services to the American people. The strategy builds on several initiatives, including </a:t>
            </a:r>
            <a:r>
              <a:rPr lang="en-US" dirty="0">
                <a:hlinkClick r:id="rId3"/>
              </a:rPr>
              <a:t>Executive Order 13571</a:t>
            </a:r>
            <a:r>
              <a:rPr lang="en-US" dirty="0"/>
              <a:t>, </a:t>
            </a:r>
            <a:r>
              <a:rPr lang="en-US" i="1" dirty="0"/>
              <a:t>Streamlining Service Delivery and Improving Customer Service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Executive Order 13576</a:t>
            </a:r>
            <a:r>
              <a:rPr lang="en-US" dirty="0"/>
              <a:t>, </a:t>
            </a:r>
            <a:r>
              <a:rPr lang="en-US" i="1" dirty="0"/>
              <a:t>Delivering an Efficient, Effective, and Accountable Government</a:t>
            </a:r>
            <a:r>
              <a:rPr lang="en-US" dirty="0" smtClean="0"/>
              <a:t>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/>
              <a:t>The strategy lays out actions in a 12-month roadmap and has three main objectives:</a:t>
            </a:r>
          </a:p>
          <a:p>
            <a:pPr>
              <a:buFont typeface="Courier New"/>
              <a:buChar char="o"/>
            </a:pPr>
            <a:r>
              <a:rPr lang="en-US" dirty="0"/>
              <a:t>Enable the American people and an </a:t>
            </a:r>
            <a:r>
              <a:rPr lang="en-US" b="1" dirty="0"/>
              <a:t>increasingly mobile workforce </a:t>
            </a:r>
            <a:r>
              <a:rPr lang="en-US" dirty="0"/>
              <a:t>to access high-quality digital government information and services anywhere, anytime, on any device.</a:t>
            </a:r>
          </a:p>
          <a:p>
            <a:pPr>
              <a:buFont typeface="Courier New"/>
              <a:buChar char="o"/>
            </a:pPr>
            <a:r>
              <a:rPr lang="en-US" dirty="0"/>
              <a:t>Ensure that as the government adjusts to this new digital world, we seize the opportunity to procure and manage devices, applications, and data in smart, secure and affordable ways.</a:t>
            </a:r>
          </a:p>
          <a:p>
            <a:pPr>
              <a:buFont typeface="Courier New"/>
              <a:buChar char="o"/>
            </a:pPr>
            <a:r>
              <a:rPr lang="en-US" dirty="0"/>
              <a:t>Unlock the power of government data to spur innovation across our Nation and improve the quality of services for the American people</a:t>
            </a:r>
            <a:r>
              <a:rPr lang="en-US" dirty="0" smtClean="0"/>
              <a:t>.</a:t>
            </a:r>
          </a:p>
          <a:p>
            <a:pPr marL="18288" indent="0">
              <a:buNone/>
            </a:pPr>
            <a:endParaRPr lang="en-US" dirty="0"/>
          </a:p>
          <a:p>
            <a:pPr marL="18288" indent="0" algn="r">
              <a:buNone/>
            </a:pPr>
            <a:r>
              <a:rPr lang="en-US" i="1" dirty="0"/>
              <a:t>Source: http://</a:t>
            </a:r>
            <a:r>
              <a:rPr lang="en-US" i="1" dirty="0" err="1"/>
              <a:t>www.whitehouse.gov</a:t>
            </a:r>
            <a:r>
              <a:rPr lang="en-US" i="1" dirty="0"/>
              <a:t>/</a:t>
            </a:r>
            <a:r>
              <a:rPr lang="en-US" i="1" dirty="0" err="1"/>
              <a:t>digitalgov</a:t>
            </a:r>
            <a:r>
              <a:rPr lang="en-US" i="1" dirty="0"/>
              <a:t>/about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Features: </a:t>
            </a:r>
            <a:br>
              <a:rPr lang="en-US" dirty="0" smtClean="0"/>
            </a:br>
            <a:r>
              <a:rPr lang="en-US" sz="2400" dirty="0" smtClean="0"/>
              <a:t>Mobile and Tablet Friendly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78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Data Sections</a:t>
            </a:r>
            <a:endParaRPr lang="en-US" dirty="0"/>
          </a:p>
        </p:txBody>
      </p:sp>
      <p:pic>
        <p:nvPicPr>
          <p:cNvPr id="4" name="Picture 3" descr="Data page 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29833"/>
            <a:ext cx="4037191" cy="454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0986" y="1529310"/>
            <a:ext cx="2940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Highlights: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Simpler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Directs Users to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options for different levels of users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to stories in the news about sensor/data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5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ources Landing 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r="42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Access to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615250"/>
            <a:ext cx="7543800" cy="1517325"/>
          </a:xfrm>
        </p:spPr>
        <p:txBody>
          <a:bodyPr/>
          <a:lstStyle/>
          <a:p>
            <a:r>
              <a:rPr lang="en-US" dirty="0"/>
              <a:t>Streamlined Access to Multimedia </a:t>
            </a:r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5" name="Picture 4" descr="Multimedia landing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19" y="379045"/>
            <a:ext cx="5796423" cy="38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5" y="355019"/>
            <a:ext cx="3792755" cy="1768038"/>
          </a:xfrm>
        </p:spPr>
        <p:txBody>
          <a:bodyPr/>
          <a:lstStyle/>
          <a:p>
            <a:r>
              <a:rPr lang="en-US" dirty="0" smtClean="0"/>
              <a:t>Streamlined 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3" descr="science landing page 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7" y="2494966"/>
            <a:ext cx="4243384" cy="3130712"/>
          </a:xfrm>
          <a:prstGeom prst="rect">
            <a:avLst/>
          </a:prstGeom>
        </p:spPr>
      </p:pic>
      <p:pic>
        <p:nvPicPr>
          <p:cNvPr id="5" name="Picture 4" descr="Science landing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1" y="1447384"/>
            <a:ext cx="4383224" cy="4178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615" y="5857805"/>
            <a:ext cx="7300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Old		       vs. 		New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6479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3060</TotalTime>
  <Words>720</Words>
  <Application>Microsoft Macintosh PowerPoint</Application>
  <PresentationFormat>On-screen Show (4:3)</PresentationFormat>
  <Paragraphs>99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Terra Education and Communications</vt:lpstr>
      <vt:lpstr>Overview</vt:lpstr>
      <vt:lpstr>Terra Website Redesign</vt:lpstr>
      <vt:lpstr>Tablet and Mobile Formats</vt:lpstr>
      <vt:lpstr>New Features:  Mobile and Tablet Friendly</vt:lpstr>
      <vt:lpstr>Improved Data Sections</vt:lpstr>
      <vt:lpstr>Better Access to Resources</vt:lpstr>
      <vt:lpstr>Streamlined Access to Multimedia Options</vt:lpstr>
      <vt:lpstr>Streamlined  Design</vt:lpstr>
      <vt:lpstr>Website Summary</vt:lpstr>
      <vt:lpstr>Terra at 15 and Earth Right Now</vt:lpstr>
      <vt:lpstr>Terra at 15 events</vt:lpstr>
      <vt:lpstr>Your Help is Needed: Please suggest ideas for articles</vt:lpstr>
      <vt:lpstr>Terra at AGU</vt:lpstr>
      <vt:lpstr>AGU –  Side Booth Presentations</vt:lpstr>
      <vt:lpstr>Terra Outreach Highlights</vt:lpstr>
      <vt:lpstr>Know Your Earth 2014</vt:lpstr>
      <vt:lpstr>ReelScience Communcation Contest</vt:lpstr>
      <vt:lpstr>ReelScience Communication Contest</vt:lpstr>
      <vt:lpstr>We Need You!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 Education and Communications</dc:title>
  <dc:creator>Owen, Tassia (GSFC-613.0)[SIGMA SPACE CORPORATION]</dc:creator>
  <cp:lastModifiedBy>Michael King</cp:lastModifiedBy>
  <cp:revision>22</cp:revision>
  <dcterms:created xsi:type="dcterms:W3CDTF">2014-08-19T14:55:32Z</dcterms:created>
  <dcterms:modified xsi:type="dcterms:W3CDTF">2014-09-02T21:57:36Z</dcterms:modified>
</cp:coreProperties>
</file>