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8"/>
  </p:notesMasterIdLst>
  <p:handoutMasterIdLst>
    <p:handoutMasterId r:id="rId9"/>
  </p:handoutMasterIdLst>
  <p:sldIdLst>
    <p:sldId id="345" r:id="rId2"/>
    <p:sldId id="346" r:id="rId3"/>
    <p:sldId id="349" r:id="rId4"/>
    <p:sldId id="347" r:id="rId5"/>
    <p:sldId id="351" r:id="rId6"/>
    <p:sldId id="350" r:id="rId7"/>
  </p:sldIdLst>
  <p:sldSz cx="9144000" cy="6858000" type="screen4x3"/>
  <p:notesSz cx="6997700" cy="9283700"/>
  <p:custDataLst>
    <p:tags r:id="rId11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Times New Roman" pitchFamily="18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Times New Roman" pitchFamily="18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Times New Roman" pitchFamily="18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Times New Roman" pitchFamily="18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accent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accent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accent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accent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B00"/>
    <a:srgbClr val="408000"/>
    <a:srgbClr val="008000"/>
    <a:srgbClr val="FFFFFF"/>
    <a:srgbClr val="F8F8F8"/>
    <a:srgbClr val="EAEAEA"/>
    <a:srgbClr val="DDD9C3"/>
    <a:srgbClr val="C8BDA8"/>
    <a:srgbClr val="C8BBA8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-184" y="-112"/>
      </p:cViewPr>
      <p:guideLst>
        <p:guide orient="horz" pos="515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3342" y="-9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gs" Target="tags/tag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1" tIns="46421" rIns="92841" bIns="46421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solidFill>
                  <a:schemeClr val="tx1"/>
                </a:solidFill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1" tIns="46421" rIns="92841" bIns="46421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solidFill>
                  <a:schemeClr val="tx1"/>
                </a:solidFill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1" tIns="46421" rIns="92841" bIns="46421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solidFill>
                  <a:schemeClr val="tx1"/>
                </a:solidFill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1" tIns="46421" rIns="92841" bIns="46421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EEBD378-A4B4-4F0D-BCD0-1AB2FE89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55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l" defTabSz="915988" eaLnBrk="1" hangingPunct="1">
              <a:defRPr sz="1200">
                <a:solidFill>
                  <a:schemeClr val="tx1"/>
                </a:solidFill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solidFill>
                  <a:schemeClr val="tx1"/>
                </a:solidFill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l" defTabSz="915988" eaLnBrk="1" hangingPunct="1">
              <a:defRPr sz="1200">
                <a:solidFill>
                  <a:schemeClr val="tx1"/>
                </a:solidFill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921C95-26B6-40F3-B811-7DE3C4F21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90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5249" indent="-29048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922" indent="-232384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6691" indent="-232384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1459" indent="-232384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6227" indent="-23238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0996" indent="-23238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5765" indent="-23238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50534" indent="-23238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819A0F7-B7F0-4DA8-801D-4B939724ED80}" type="slidenum">
              <a:rPr lang="en-US" sz="1200">
                <a:solidFill>
                  <a:srgbClr val="000000"/>
                </a:solidFill>
                <a:latin typeface="Optima"/>
              </a:rPr>
              <a:pPr eaLnBrk="1" hangingPunct="1"/>
              <a:t>1</a:t>
            </a:fld>
            <a:endParaRPr lang="en-US" sz="1200" dirty="0">
              <a:solidFill>
                <a:srgbClr val="000000"/>
              </a:solidFill>
              <a:latin typeface="Optima"/>
            </a:endParaRPr>
          </a:p>
        </p:txBody>
      </p:sp>
      <p:sp>
        <p:nvSpPr>
          <p:cNvPr id="89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dirty="0" smtClean="0">
              <a:latin typeface="Optima"/>
            </a:endParaRPr>
          </a:p>
        </p:txBody>
      </p:sp>
      <p:sp>
        <p:nvSpPr>
          <p:cNvPr id="89093" name="Slide Number Placeholder 3"/>
          <p:cNvSpPr txBox="1">
            <a:spLocks noGrp="1"/>
          </p:cNvSpPr>
          <p:nvPr/>
        </p:nvSpPr>
        <p:spPr bwMode="auto">
          <a:xfrm>
            <a:off x="3963745" y="8817905"/>
            <a:ext cx="3032336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46" tIns="46474" rIns="92946" bIns="46474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AEE6A50-DF09-43ED-9167-AF13928F030C}" type="slidenum">
              <a:rPr lang="en-US" sz="1200">
                <a:solidFill>
                  <a:srgbClr val="000000"/>
                </a:solidFill>
                <a:latin typeface="Optima"/>
              </a:rPr>
              <a:pPr algn="r" eaLnBrk="1" hangingPunct="1"/>
              <a:t>1</a:t>
            </a:fld>
            <a:endParaRPr lang="en-US" sz="1200" dirty="0">
              <a:solidFill>
                <a:srgbClr val="000000"/>
              </a:solidFill>
              <a:latin typeface="Optim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5249" indent="-29048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922" indent="-232384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6691" indent="-232384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1459" indent="-232384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6227" indent="-23238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0996" indent="-23238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5765" indent="-23238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50534" indent="-23238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21926DD-E472-48DF-B373-63654E56BE78}" type="slidenum">
              <a:rPr lang="en-US" sz="1200">
                <a:solidFill>
                  <a:srgbClr val="000000"/>
                </a:solidFill>
                <a:latin typeface="Optima"/>
              </a:rPr>
              <a:pPr eaLnBrk="1" hangingPunct="1"/>
              <a:t>2</a:t>
            </a:fld>
            <a:endParaRPr lang="en-US" sz="1200" dirty="0">
              <a:solidFill>
                <a:srgbClr val="000000"/>
              </a:solidFill>
              <a:latin typeface="Optima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8238AE-6E28-4A8C-AD80-B3A668D8DF3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38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5249" indent="-29048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1922" indent="-232384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26691" indent="-232384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1459" indent="-232384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56227" indent="-23238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0996" indent="-23238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5765" indent="-23238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50534" indent="-23238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488444D-2B46-4611-BD0A-868E797997CC}" type="slidenum">
              <a:rPr lang="en-US" sz="1200">
                <a:solidFill>
                  <a:srgbClr val="000000"/>
                </a:solidFill>
                <a:latin typeface="Optima"/>
              </a:rPr>
              <a:pPr eaLnBrk="1" hangingPunct="1"/>
              <a:t>4</a:t>
            </a:fld>
            <a:endParaRPr lang="en-US" sz="1200" dirty="0">
              <a:solidFill>
                <a:srgbClr val="000000"/>
              </a:solidFill>
              <a:latin typeface="Optima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877" indent="-290722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2888" indent="-23257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8043" indent="-23257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3199" indent="-23257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C9B8F7-93AC-F14A-BBA3-BBE1DA2CB001}" type="slidenum">
              <a:rPr lang="en-US">
                <a:latin typeface="Optima"/>
              </a:rPr>
              <a:pPr/>
              <a:t>5</a:t>
            </a:fld>
            <a:endParaRPr lang="en-US" dirty="0">
              <a:latin typeface="Optima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0" y="4408147"/>
            <a:ext cx="5598160" cy="41808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283" indent="-2904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1974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676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1553" indent="-23239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634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1132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592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50711" indent="-23239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A2123E-4EC6-4727-B48E-CB771DE2EE8F}" type="slidenum">
              <a:rPr lang="en-US" altLang="en-US">
                <a:solidFill>
                  <a:prstClr val="black"/>
                </a:solidFill>
                <a:latin typeface="Optima"/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>
              <a:solidFill>
                <a:prstClr val="black"/>
              </a:solidFill>
              <a:latin typeface="Optima"/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848600" cy="2133600"/>
          </a:xfrm>
          <a:effectLst/>
        </p:spPr>
        <p:txBody>
          <a:bodyPr/>
          <a:lstStyle>
            <a:lvl1pPr algn="ctr">
              <a:defRPr sz="4500" b="0">
                <a:solidFill>
                  <a:srgbClr val="FFFFFF"/>
                </a:solidFill>
                <a:latin typeface="Optima"/>
                <a:cs typeface="Opti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038600"/>
            <a:ext cx="7848600" cy="1219200"/>
          </a:xfr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rgbClr val="6969D2"/>
                </a:solidFill>
                <a:latin typeface="Optima"/>
                <a:cs typeface="Optim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04800" y="6426198"/>
            <a:ext cx="8534400" cy="381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rgbClr val="6969D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85800" y="5791200"/>
            <a:ext cx="7848600" cy="609600"/>
          </a:xfrm>
        </p:spPr>
        <p:txBody>
          <a:bodyPr/>
          <a:lstStyle>
            <a:lvl1pPr algn="ctr">
              <a:buNone/>
              <a:defRPr sz="2000">
                <a:latin typeface="Arial (Body)"/>
                <a:cs typeface="Arial (Body)"/>
              </a:defRPr>
            </a:lvl1pPr>
            <a:lvl2pPr>
              <a:defRPr sz="2000">
                <a:latin typeface="Arial (Body)"/>
                <a:cs typeface="Arial (Body)"/>
              </a:defRPr>
            </a:lvl2pPr>
            <a:lvl3pPr>
              <a:defRPr sz="2000">
                <a:latin typeface="Arial (Body)"/>
                <a:cs typeface="Arial (Body)"/>
              </a:defRPr>
            </a:lvl3pPr>
            <a:lvl4pPr>
              <a:defRPr sz="2000">
                <a:latin typeface="Arial (Body)"/>
                <a:cs typeface="Arial (Body)"/>
              </a:defRPr>
            </a:lvl4pPr>
            <a:lvl5pPr>
              <a:defRPr sz="2000">
                <a:latin typeface="Arial (Body)"/>
                <a:cs typeface="Arial (Body)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724400" y="533400"/>
            <a:ext cx="4267200" cy="533400"/>
          </a:xfrm>
          <a:effectLst>
            <a:outerShdw blurRad="38100" dist="25400" dir="2700000">
              <a:srgbClr val="000000">
                <a:alpha val="95000"/>
              </a:srgbClr>
            </a:outerShdw>
          </a:effectLst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763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89F7-B3D6-4CBF-9E18-AEE22C7F92DA}" type="datetime1">
              <a:rPr lang="en-US" smtClean="0">
                <a:solidFill>
                  <a:srgbClr val="808080"/>
                </a:solidFill>
              </a:rPr>
              <a:pPr/>
              <a:t>8/21/14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ti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6C1C-DA6A-48A2-8D74-B81801782A7E}" type="slidenum">
              <a:rPr lang="en-US" smtClean="0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3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524000" y="6485467"/>
            <a:ext cx="7543800" cy="228600"/>
          </a:xfrm>
        </p:spPr>
        <p:txBody>
          <a:bodyPr/>
          <a:lstStyle>
            <a:lvl1pPr algn="ctr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Optim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A597E-E6DD-4935-9856-0D0657E3AB10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0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524000" y="6485467"/>
            <a:ext cx="7543800" cy="228600"/>
          </a:xfrm>
        </p:spPr>
        <p:txBody>
          <a:bodyPr/>
          <a:lstStyle>
            <a:lvl1pPr algn="ctr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Optim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072A9-5B37-4110-9624-03FCD30A7F1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8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268788" cy="781050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58962"/>
            <a:ext cx="4268788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270375" cy="781050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270375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524000" y="6485467"/>
            <a:ext cx="7543800" cy="228600"/>
          </a:xfrm>
        </p:spPr>
        <p:txBody>
          <a:bodyPr/>
          <a:lstStyle>
            <a:lvl1pPr algn="ctr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Optim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Date Placeholder 1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149C-144B-4A9E-B1F4-08A6137AB49C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1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Optima"/>
              </a:rPr>
              <a:t>29</a:t>
            </a:r>
            <a:r>
              <a:rPr lang="en-US" baseline="30000" dirty="0" smtClean="0">
                <a:latin typeface="Optima"/>
              </a:rPr>
              <a:t>th</a:t>
            </a:r>
            <a:r>
              <a:rPr lang="en-US" dirty="0" smtClean="0">
                <a:latin typeface="Optima"/>
              </a:rPr>
              <a:t> National Space Symposium</a:t>
            </a:r>
            <a:endParaRPr lang="en-US" dirty="0">
              <a:latin typeface="Optima"/>
            </a:endParaRPr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April 8-12 2013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E205-61B6-4088-B113-711F2BCCDB13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0" y="6485467"/>
            <a:ext cx="7543800" cy="228600"/>
          </a:xfrm>
        </p:spPr>
        <p:txBody>
          <a:bodyPr/>
          <a:lstStyle>
            <a:lvl1pPr algn="ctr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228600" y="304800"/>
            <a:ext cx="86868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Optim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122238" y="122238"/>
            <a:ext cx="1219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412163" y="122238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53F25-C4DE-4428-915D-1556DA66BBF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2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524000" y="6485467"/>
            <a:ext cx="7543800" cy="228600"/>
          </a:xfrm>
        </p:spPr>
        <p:txBody>
          <a:bodyPr/>
          <a:lstStyle>
            <a:lvl1pPr algn="ctr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Optim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BB29-EC7A-4513-A2E2-CA566552EBC1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Optim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5239-02FA-4E21-B434-E2D83E7BAEFB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7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Optim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BE2E3-1FED-4BD6-BF7E-A34288F25020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524000" y="6629400"/>
            <a:ext cx="7543800" cy="2111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6969D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eaLnBrk="1" hangingPunct="1">
              <a:defRPr/>
            </a:pPr>
            <a:r>
              <a:rPr lang="en-US" dirty="0" smtClean="0">
                <a:latin typeface="Optima"/>
              </a:rPr>
              <a:t>29</a:t>
            </a:r>
            <a:r>
              <a:rPr lang="en-US" baseline="30000" dirty="0" smtClean="0">
                <a:latin typeface="Optima"/>
              </a:rPr>
              <a:t>th</a:t>
            </a:r>
            <a:r>
              <a:rPr lang="en-US" dirty="0" smtClean="0">
                <a:latin typeface="Optima"/>
              </a:rPr>
              <a:t> National Space Symposium</a:t>
            </a:r>
            <a:endParaRPr lang="en-US" dirty="0">
              <a:latin typeface="Optima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1219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2"/>
                </a:solidFill>
                <a:latin typeface="Optima"/>
                <a:ea typeface="ＭＳ Ｐゴシック" charset="0"/>
                <a:cs typeface="ＭＳ Ｐゴシック" charset="0"/>
              </a:defRPr>
            </a:lvl1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808080"/>
                </a:solidFill>
              </a:rPr>
              <a:t>April 8-12 2013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534400" y="0"/>
            <a:ext cx="609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Optima"/>
              </a:defRPr>
            </a:lvl1pPr>
          </a:lstStyle>
          <a:p>
            <a:pPr eaLnBrk="1" hangingPunct="1">
              <a:defRPr/>
            </a:pPr>
            <a:fld id="{C4BF2051-5109-4411-8D98-4980C6C85111}" type="slidenum">
              <a:rPr lang="en-US" smtClean="0">
                <a:solidFill>
                  <a:srgbClr val="808080"/>
                </a:solidFill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969D2"/>
          </a:solidFill>
          <a:latin typeface="Optima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969D2"/>
          </a:solidFill>
          <a:latin typeface="Palatino" charset="0"/>
          <a:ea typeface="MS PGothic" pitchFamily="34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969D2"/>
          </a:solidFill>
          <a:latin typeface="Palatino" charset="0"/>
          <a:ea typeface="MS PGothic" pitchFamily="34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969D2"/>
          </a:solidFill>
          <a:latin typeface="Palatino" charset="0"/>
          <a:ea typeface="MS PGothic" pitchFamily="34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969D2"/>
          </a:solidFill>
          <a:latin typeface="Palatino" charset="0"/>
          <a:ea typeface="MS PGothic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Optima"/>
          <a:ea typeface="MS PGothic" pitchFamily="34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Optima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Optima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Optima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Optima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asp.colorado.edu/images/science/solar_infl/Fig2_Solar_Spectrum.JPG" TargetMode="External"/><Relationship Id="rId4" Type="http://schemas.openxmlformats.org/officeDocument/2006/relationships/image" Target="../media/image17.jpeg"/><Relationship Id="rId5" Type="http://schemas.openxmlformats.org/officeDocument/2006/relationships/hyperlink" Target="http://lasp.colorado.edu/images/science/solar_infl/spectrum-contribution.jpg" TargetMode="External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ubtitle 6"/>
          <p:cNvSpPr>
            <a:spLocks noGrp="1"/>
          </p:cNvSpPr>
          <p:nvPr>
            <p:ph type="subTitle" idx="1"/>
          </p:nvPr>
        </p:nvSpPr>
        <p:spPr>
          <a:xfrm>
            <a:off x="609600" y="4724400"/>
            <a:ext cx="7848600" cy="1219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24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14300" y="6400800"/>
            <a:ext cx="8915400" cy="457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8F8F8"/>
                </a:solidFill>
              </a:rPr>
              <a:t>Planetary Science • Space Physics • Solar Influences • Atmospheric Science • Engineering • Mission Operations &amp; Data Systems </a:t>
            </a:r>
          </a:p>
          <a:p>
            <a:pPr algn="ctr"/>
            <a:r>
              <a:rPr lang="en-US" b="1" i="1" u="sng" dirty="0" smtClean="0">
                <a:solidFill>
                  <a:srgbClr val="F8F8F8"/>
                </a:solidFill>
              </a:rPr>
              <a:t>http://lasp.colorado.edu</a:t>
            </a:r>
          </a:p>
          <a:p>
            <a:pPr algn="ctr"/>
            <a:endParaRPr lang="en-US" dirty="0" smtClean="0">
              <a:solidFill>
                <a:srgbClr val="F8F8F8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7657" y="1947694"/>
            <a:ext cx="855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rPr>
              <a:t>Laboratory for Atmospheric and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rPr>
              <a:t>Space</a:t>
            </a:r>
            <a:r>
              <a:rPr 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rPr>
              <a:t> Physics (</a:t>
            </a:r>
            <a:r>
              <a:rPr lang="en-US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rPr>
              <a:t>LASP)</a:t>
            </a:r>
            <a:r>
              <a:rPr 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rPr>
              <a:t/>
            </a:r>
            <a:br>
              <a:rPr 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rPr>
            </a:b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rPr>
              <a:t>A 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rPr>
              <a:t>Research Institute of the University of Colorado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181100" y="5270500"/>
            <a:ext cx="6781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 dirty="0">
                <a:solidFill>
                  <a:srgbClr val="F8F8F8"/>
                </a:solidFill>
                <a:latin typeface="Optima"/>
              </a:rPr>
              <a:t>More than sixty years of space science research since the </a:t>
            </a:r>
            <a:r>
              <a:rPr lang="en-US" sz="1600" dirty="0" smtClean="0">
                <a:solidFill>
                  <a:srgbClr val="F8F8F8"/>
                </a:solidFill>
                <a:latin typeface="Optima"/>
              </a:rPr>
              <a:t>laboratory</a:t>
            </a:r>
            <a:r>
              <a:rPr lang="fr-FR" sz="1600" dirty="0" smtClean="0">
                <a:solidFill>
                  <a:srgbClr val="F8F8F8"/>
                </a:solidFill>
                <a:latin typeface="Optima"/>
              </a:rPr>
              <a:t>’</a:t>
            </a:r>
            <a:r>
              <a:rPr lang="en-US" altLang="ja-JP" sz="1600" dirty="0" smtClean="0">
                <a:solidFill>
                  <a:srgbClr val="F8F8F8"/>
                </a:solidFill>
                <a:latin typeface="Optima"/>
              </a:rPr>
              <a:t>s </a:t>
            </a:r>
            <a:r>
              <a:rPr lang="en-US" altLang="ja-JP" sz="1600" dirty="0">
                <a:solidFill>
                  <a:srgbClr val="F8F8F8"/>
                </a:solidFill>
                <a:latin typeface="Optima"/>
              </a:rPr>
              <a:t>inception as the Upper Air Laboratory in </a:t>
            </a:r>
            <a:r>
              <a:rPr lang="en-US" altLang="ja-JP" sz="1600" dirty="0" smtClean="0">
                <a:solidFill>
                  <a:srgbClr val="F8F8F8"/>
                </a:solidFill>
                <a:latin typeface="Optima"/>
              </a:rPr>
              <a:t>1948 </a:t>
            </a:r>
            <a:endParaRPr lang="en-US" altLang="ja-JP" sz="1600" dirty="0">
              <a:solidFill>
                <a:srgbClr val="F8F8F8"/>
              </a:solidFill>
              <a:latin typeface="Optima"/>
            </a:endParaRPr>
          </a:p>
        </p:txBody>
      </p:sp>
      <p:pic>
        <p:nvPicPr>
          <p:cNvPr id="34818" name="Picture 2" descr="C:\Users\reed\AppData\Local\Microsoft\Windows\Temporary Internet Files\Content.Outlook\3SORWFIW\LASP BUILDINGS antenna 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0744" y="2605149"/>
            <a:ext cx="6391656" cy="266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A1BAA86-E5CF-4A32-84AD-33DC93E3138C}" type="slidenum">
              <a:rPr lang="en-US" sz="1000" smtClean="0">
                <a:solidFill>
                  <a:srgbClr val="808080"/>
                </a:solidFill>
                <a:latin typeface="Optima"/>
              </a:rPr>
              <a:pPr eaLnBrk="1" hangingPunct="1"/>
              <a:t>2</a:t>
            </a:fld>
            <a:endParaRPr lang="en-US" sz="1000" dirty="0" smtClean="0">
              <a:solidFill>
                <a:srgbClr val="808080"/>
              </a:solidFill>
              <a:latin typeface="Optima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  <a:cs typeface="Optima"/>
              </a:rPr>
              <a:t>The Rich History of LASP</a:t>
            </a:r>
            <a:endParaRPr lang="en-US" sz="1100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/>
              <a:cs typeface="Optima"/>
            </a:endParaRPr>
          </a:p>
        </p:txBody>
      </p:sp>
      <p:sp>
        <p:nvSpPr>
          <p:cNvPr id="14339" name="Rectangle 22"/>
          <p:cNvSpPr>
            <a:spLocks noChangeArrowheads="1"/>
          </p:cNvSpPr>
          <p:nvPr/>
        </p:nvSpPr>
        <p:spPr bwMode="auto">
          <a:xfrm>
            <a:off x="5727700" y="9953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 dirty="0">
              <a:solidFill>
                <a:srgbClr val="000000"/>
              </a:solidFill>
              <a:latin typeface="Optima"/>
            </a:endParaRPr>
          </a:p>
        </p:txBody>
      </p:sp>
      <p:sp>
        <p:nvSpPr>
          <p:cNvPr id="14340" name="Text Placeholder 3"/>
          <p:cNvSpPr>
            <a:spLocks/>
          </p:cNvSpPr>
          <p:nvPr/>
        </p:nvSpPr>
        <p:spPr bwMode="auto">
          <a:xfrm>
            <a:off x="1524000" y="6484938"/>
            <a:ext cx="7543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900" dirty="0">
                <a:solidFill>
                  <a:srgbClr val="FFFFFF"/>
                </a:solidFill>
                <a:latin typeface="Optima"/>
              </a:rPr>
              <a:t>Image courtesy LASP UAL</a:t>
            </a:r>
          </a:p>
        </p:txBody>
      </p:sp>
      <p:pic>
        <p:nvPicPr>
          <p:cNvPr id="14341" name="Picture 27" descr="frontgallery-aerobe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78719"/>
            <a:ext cx="403860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26"/>
          <p:cNvSpPr txBox="1">
            <a:spLocks noChangeArrowheads="1"/>
          </p:cNvSpPr>
          <p:nvPr/>
        </p:nvSpPr>
        <p:spPr bwMode="auto">
          <a:xfrm>
            <a:off x="152400" y="1017072"/>
            <a:ext cx="891540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7763" indent="-1147763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1948	Began as the Upper Air Laboratory</a:t>
            </a:r>
            <a:b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</a:b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(UAL) by CU </a:t>
            </a: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physicists interested </a:t>
            </a: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in using </a:t>
            </a:r>
            <a:b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</a:br>
            <a:r>
              <a:rPr lang="en-US" sz="1300" dirty="0">
                <a:solidFill>
                  <a:srgbClr val="FFFFFF"/>
                </a:solidFill>
                <a:latin typeface="Optima"/>
                <a:cs typeface="Optima"/>
              </a:rPr>
              <a:t>rockets to study the </a:t>
            </a: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Earth</a:t>
            </a:r>
            <a:r>
              <a:rPr lang="fr-FR" sz="1300" dirty="0" smtClean="0">
                <a:solidFill>
                  <a:srgbClr val="FFFFFF"/>
                </a:solidFill>
                <a:latin typeface="Optima"/>
                <a:cs typeface="Optima"/>
              </a:rPr>
              <a:t>’</a:t>
            </a:r>
            <a:r>
              <a:rPr lang="en-US" altLang="ja-JP" sz="1300" dirty="0" smtClean="0">
                <a:solidFill>
                  <a:srgbClr val="FFFFFF"/>
                </a:solidFill>
                <a:latin typeface="Optima"/>
                <a:cs typeface="Optima"/>
              </a:rPr>
              <a:t>s </a:t>
            </a:r>
            <a:r>
              <a:rPr lang="en-US" altLang="ja-JP" sz="1300" dirty="0" smtClean="0">
                <a:solidFill>
                  <a:srgbClr val="FFFFFF"/>
                </a:solidFill>
                <a:latin typeface="Optima"/>
                <a:cs typeface="Optima"/>
              </a:rPr>
              <a:t>atmosphere</a:t>
            </a:r>
          </a:p>
          <a:p>
            <a:pPr algn="l">
              <a:defRPr/>
            </a:pPr>
            <a:endParaRPr lang="en-US" sz="1300" dirty="0" smtClean="0">
              <a:solidFill>
                <a:srgbClr val="FFFFFF"/>
              </a:solidFill>
              <a:latin typeface="Optima"/>
              <a:cs typeface="Optima"/>
            </a:endParaRPr>
          </a:p>
          <a:p>
            <a:pPr algn="l">
              <a:defRPr/>
            </a:pP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1950s	Solar rocket engineers spun off to form </a:t>
            </a:r>
          </a:p>
          <a:p>
            <a:pPr algn="l">
              <a:defRPr/>
            </a:pP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	Ball Aerospace. LASP continues to partner </a:t>
            </a:r>
          </a:p>
          <a:p>
            <a:pPr algn="l">
              <a:defRPr/>
            </a:pP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	with Ball on space </a:t>
            </a: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missions</a:t>
            </a:r>
            <a:endParaRPr lang="en-US" sz="1300" dirty="0" smtClean="0">
              <a:solidFill>
                <a:srgbClr val="FFFFFF"/>
              </a:solidFill>
              <a:latin typeface="Optima"/>
              <a:cs typeface="Optima"/>
            </a:endParaRPr>
          </a:p>
          <a:p>
            <a:pPr algn="l">
              <a:defRPr/>
            </a:pPr>
            <a:endParaRPr lang="en-US" sz="1300" dirty="0" smtClean="0">
              <a:solidFill>
                <a:srgbClr val="FFFFFF"/>
              </a:solidFill>
              <a:latin typeface="Optima"/>
              <a:cs typeface="Optima"/>
            </a:endParaRPr>
          </a:p>
          <a:p>
            <a:pPr algn="l">
              <a:buFont typeface="Arial" pitchFamily="34" charset="0"/>
              <a:buNone/>
              <a:defRPr/>
            </a:pP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1958	Began flying instruments on </a:t>
            </a: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NASA</a:t>
            </a:r>
            <a:r>
              <a:rPr lang="fr-FR" sz="1300" dirty="0" smtClean="0">
                <a:solidFill>
                  <a:srgbClr val="FFFFFF"/>
                </a:solidFill>
                <a:latin typeface="Optima"/>
                <a:cs typeface="Optima"/>
              </a:rPr>
              <a:t>’</a:t>
            </a:r>
            <a:r>
              <a:rPr lang="en-US" altLang="ja-JP" sz="1300" dirty="0" smtClean="0">
                <a:solidFill>
                  <a:srgbClr val="FFFFFF"/>
                </a:solidFill>
                <a:latin typeface="Optima"/>
                <a:cs typeface="Optima"/>
              </a:rPr>
              <a:t>s </a:t>
            </a:r>
            <a:r>
              <a:rPr lang="en-US" altLang="ja-JP" sz="1300" dirty="0" smtClean="0">
                <a:solidFill>
                  <a:srgbClr val="FFFFFF"/>
                </a:solidFill>
                <a:latin typeface="Optima"/>
                <a:cs typeface="Optima"/>
              </a:rPr>
              <a:t>solar-</a:t>
            </a:r>
          </a:p>
          <a:p>
            <a:pPr algn="l">
              <a:buFont typeface="Arial" pitchFamily="34" charset="0"/>
              <a:buNone/>
              <a:defRPr/>
            </a:pPr>
            <a:r>
              <a:rPr lang="en-US" altLang="ja-JP" sz="1300" dirty="0" smtClean="0">
                <a:solidFill>
                  <a:srgbClr val="FFFFFF"/>
                </a:solidFill>
                <a:latin typeface="Optima"/>
                <a:cs typeface="Optima"/>
              </a:rPr>
              <a:t>	observing rockets when the government </a:t>
            </a:r>
          </a:p>
          <a:p>
            <a:pPr algn="l">
              <a:buFont typeface="Arial" pitchFamily="34" charset="0"/>
              <a:buNone/>
              <a:defRPr/>
            </a:pPr>
            <a:r>
              <a:rPr lang="en-US" altLang="ja-JP" sz="1300" dirty="0" smtClean="0">
                <a:solidFill>
                  <a:srgbClr val="FFFFFF"/>
                </a:solidFill>
                <a:latin typeface="Optima"/>
                <a:cs typeface="Optima"/>
              </a:rPr>
              <a:t>	formed NASA </a:t>
            </a:r>
          </a:p>
          <a:p>
            <a:pPr algn="l">
              <a:buFont typeface="Arial" pitchFamily="34" charset="0"/>
              <a:buNone/>
              <a:defRPr/>
            </a:pPr>
            <a:endParaRPr lang="en-US" sz="1300" dirty="0" smtClean="0">
              <a:solidFill>
                <a:srgbClr val="FFFFFF"/>
              </a:solidFill>
              <a:latin typeface="Optima"/>
              <a:cs typeface="Optima"/>
            </a:endParaRPr>
          </a:p>
          <a:p>
            <a:pPr algn="l">
              <a:buFont typeface="Arial" pitchFamily="34" charset="0"/>
              <a:buAutoNum type="arabicPlain" startAt="1965"/>
              <a:defRPr/>
            </a:pP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Became LASP and expanded into solar-observing spacecraft, earth/atmospheric satellites, and space and planetary sciences (Mariner spacecraft)</a:t>
            </a:r>
          </a:p>
          <a:p>
            <a:pPr algn="l">
              <a:buFont typeface="Arial" pitchFamily="34" charset="0"/>
              <a:buAutoNum type="arabicPlain" startAt="1965"/>
              <a:defRPr/>
            </a:pPr>
            <a:endParaRPr lang="en-US" sz="1300" dirty="0" smtClean="0">
              <a:solidFill>
                <a:srgbClr val="FFFFFF"/>
              </a:solidFill>
              <a:latin typeface="Optima"/>
              <a:cs typeface="Optima"/>
            </a:endParaRPr>
          </a:p>
          <a:p>
            <a:pPr algn="l">
              <a:defRPr/>
            </a:pP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1980s	Flew instruments on space shuttles and trained LASP</a:t>
            </a:r>
            <a:r>
              <a:rPr lang="en-US" alt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’</a:t>
            </a: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s first team of students to operate spacecraft on the Solar Mesosphere Explorer (SME)</a:t>
            </a:r>
            <a:b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</a:br>
            <a:endParaRPr lang="en-US" sz="1300" dirty="0" smtClean="0">
              <a:solidFill>
                <a:srgbClr val="FFFFFF"/>
              </a:solidFill>
              <a:latin typeface="Optima"/>
              <a:cs typeface="Optima"/>
            </a:endParaRPr>
          </a:p>
          <a:p>
            <a:pPr algn="l">
              <a:defRPr/>
            </a:pP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2003	Launched </a:t>
            </a:r>
            <a:r>
              <a:rPr lang="en-US" sz="1300" dirty="0">
                <a:solidFill>
                  <a:srgbClr val="FFFFFF"/>
                </a:solidFill>
                <a:latin typeface="Optima"/>
                <a:cs typeface="Optima"/>
              </a:rPr>
              <a:t>SORCE, demonstrating </a:t>
            </a: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LASP</a:t>
            </a:r>
            <a:r>
              <a:rPr lang="fr-FR" sz="1300" dirty="0" smtClean="0">
                <a:solidFill>
                  <a:srgbClr val="FFFFFF"/>
                </a:solidFill>
                <a:latin typeface="Optima"/>
                <a:cs typeface="Optima"/>
              </a:rPr>
              <a:t>’</a:t>
            </a: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s </a:t>
            </a:r>
            <a:r>
              <a:rPr lang="en-US" sz="1300" dirty="0">
                <a:solidFill>
                  <a:srgbClr val="FFFFFF"/>
                </a:solidFill>
                <a:latin typeface="Optima"/>
                <a:cs typeface="Optima"/>
              </a:rPr>
              <a:t>ability to manage large PI-Led missions. More than $85M to </a:t>
            </a: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    LASP </a:t>
            </a:r>
            <a:r>
              <a:rPr lang="en-US" sz="1300" dirty="0">
                <a:solidFill>
                  <a:srgbClr val="FFFFFF"/>
                </a:solidFill>
                <a:latin typeface="Optima"/>
                <a:cs typeface="Optima"/>
              </a:rPr>
              <a:t>included science, engineering development, calibration, testing, spacecraft procurement, </a:t>
            </a: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	 integration</a:t>
            </a:r>
            <a:r>
              <a:rPr lang="en-US" sz="1300" dirty="0">
                <a:solidFill>
                  <a:srgbClr val="FFFFFF"/>
                </a:solidFill>
                <a:latin typeface="Optima"/>
                <a:cs typeface="Optima"/>
              </a:rPr>
              <a:t>, and operation of all four solar-observing instruments and the </a:t>
            </a: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spacecraft.</a:t>
            </a:r>
            <a:b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</a:br>
            <a:endParaRPr lang="en-US" sz="1300" dirty="0" smtClean="0">
              <a:solidFill>
                <a:srgbClr val="FFFFFF"/>
              </a:solidFill>
              <a:latin typeface="Optima"/>
              <a:cs typeface="Optima"/>
            </a:endParaRPr>
          </a:p>
          <a:p>
            <a:pPr marL="0" indent="0" algn="l">
              <a:defRPr/>
            </a:pP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2013 	    LASP’s Remote Sensing (RS) instrument, </a:t>
            </a:r>
            <a:r>
              <a:rPr lang="en-US" sz="1300" dirty="0">
                <a:solidFill>
                  <a:srgbClr val="FFFFFF"/>
                </a:solidFill>
                <a:latin typeface="Optima"/>
                <a:cs typeface="Optima"/>
              </a:rPr>
              <a:t>and collaborated </a:t>
            </a: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LPW instrumentation, </a:t>
            </a:r>
            <a:r>
              <a:rPr lang="en-US" sz="1300" dirty="0">
                <a:solidFill>
                  <a:srgbClr val="FFFFFF"/>
                </a:solidFill>
                <a:latin typeface="Optima"/>
                <a:cs typeface="Optima"/>
              </a:rPr>
              <a:t>launched on </a:t>
            </a: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MAVEN </a:t>
            </a:r>
          </a:p>
          <a:p>
            <a:pPr marL="0" indent="0" algn="l">
              <a:defRPr/>
            </a:pP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                        (Mars Atmosphere and Volatile Evolution Mission)</a:t>
            </a:r>
            <a:r>
              <a:rPr lang="en-US" sz="1300" dirty="0" smtClean="0">
                <a:solidFill>
                  <a:srgbClr val="FFFFFF"/>
                </a:solidFill>
                <a:latin typeface="Optima"/>
                <a:cs typeface="Optima"/>
              </a:rPr>
              <a:t>.  </a:t>
            </a:r>
            <a:r>
              <a:rPr lang="en-US" sz="1400" dirty="0" smtClean="0">
                <a:solidFill>
                  <a:srgbClr val="FFFFFF"/>
                </a:solidFill>
                <a:latin typeface="Optima"/>
              </a:rPr>
              <a:t>Scientists and the MAVEN PI, LASP’s Bruce              </a:t>
            </a:r>
          </a:p>
          <a:p>
            <a:pPr marL="0" indent="0" algn="l">
              <a:defRPr/>
            </a:pPr>
            <a:r>
              <a:rPr lang="en-US" sz="1400" dirty="0">
                <a:solidFill>
                  <a:srgbClr val="FFFFFF"/>
                </a:solidFill>
                <a:latin typeface="Optima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Optima"/>
              </a:rPr>
              <a:t>                     Jakosky</a:t>
            </a:r>
            <a:r>
              <a:rPr lang="en-US" sz="1400" dirty="0" smtClean="0">
                <a:solidFill>
                  <a:srgbClr val="FFFFFF"/>
                </a:solidFill>
                <a:latin typeface="Optima"/>
              </a:rPr>
              <a:t>, </a:t>
            </a:r>
            <a:r>
              <a:rPr lang="en-US" sz="1400" dirty="0">
                <a:solidFill>
                  <a:srgbClr val="FFFFFF"/>
                </a:solidFill>
                <a:latin typeface="Optima"/>
              </a:rPr>
              <a:t>will use MAVEN data to explore the loss of volatile compounds—such as CO</a:t>
            </a:r>
            <a:r>
              <a:rPr lang="en-US" sz="1400" baseline="-25000" dirty="0">
                <a:solidFill>
                  <a:srgbClr val="FFFFFF"/>
                </a:solidFill>
                <a:latin typeface="Optima"/>
              </a:rPr>
              <a:t>2</a:t>
            </a:r>
            <a:r>
              <a:rPr lang="en-US" sz="1400" dirty="0">
                <a:solidFill>
                  <a:srgbClr val="FFFFFF"/>
                </a:solidFill>
                <a:latin typeface="Optima"/>
              </a:rPr>
              <a:t>, N</a:t>
            </a:r>
            <a:r>
              <a:rPr lang="en-US" sz="1400" baseline="-25000" dirty="0">
                <a:solidFill>
                  <a:srgbClr val="FFFFFF"/>
                </a:solidFill>
                <a:latin typeface="Optima"/>
              </a:rPr>
              <a:t>2</a:t>
            </a:r>
            <a:r>
              <a:rPr lang="en-US" sz="1400" dirty="0">
                <a:solidFill>
                  <a:srgbClr val="FFFFFF"/>
                </a:solidFill>
                <a:latin typeface="Optima"/>
              </a:rPr>
              <a:t>, and </a:t>
            </a:r>
            <a:endParaRPr lang="en-US" sz="1400" dirty="0" smtClean="0">
              <a:solidFill>
                <a:srgbClr val="FFFFFF"/>
              </a:solidFill>
              <a:latin typeface="Optima"/>
            </a:endParaRPr>
          </a:p>
          <a:p>
            <a:pPr marL="0" indent="0" algn="l">
              <a:defRPr/>
            </a:pPr>
            <a:r>
              <a:rPr lang="en-US" sz="1400" dirty="0">
                <a:solidFill>
                  <a:srgbClr val="FFFFFF"/>
                </a:solidFill>
                <a:latin typeface="Optima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Optima"/>
              </a:rPr>
              <a:t>                     H</a:t>
            </a:r>
            <a:r>
              <a:rPr lang="en-US" sz="1400" baseline="-25000" dirty="0" smtClean="0">
                <a:solidFill>
                  <a:srgbClr val="FFFFFF"/>
                </a:solidFill>
                <a:latin typeface="Optima"/>
              </a:rPr>
              <a:t>2</a:t>
            </a:r>
            <a:r>
              <a:rPr lang="en-US" sz="1400" dirty="0" smtClean="0">
                <a:solidFill>
                  <a:srgbClr val="FFFFFF"/>
                </a:solidFill>
                <a:latin typeface="Optima"/>
              </a:rPr>
              <a:t>O—from </a:t>
            </a:r>
            <a:r>
              <a:rPr lang="en-US" sz="1400" dirty="0">
                <a:solidFill>
                  <a:srgbClr val="FFFFFF"/>
                </a:solidFill>
                <a:latin typeface="Optima"/>
              </a:rPr>
              <a:t>the Martian atmosphere to space.</a:t>
            </a:r>
            <a:endParaRPr lang="en-US" sz="1300" dirty="0">
              <a:solidFill>
                <a:srgbClr val="FFFFFF"/>
              </a:solidFill>
              <a:latin typeface="Optima"/>
              <a:cs typeface="Optima"/>
            </a:endParaRPr>
          </a:p>
        </p:txBody>
      </p:sp>
      <p:sp>
        <p:nvSpPr>
          <p:cNvPr id="3" name="Up-Down Arrow 2"/>
          <p:cNvSpPr/>
          <p:nvPr/>
        </p:nvSpPr>
        <p:spPr bwMode="auto">
          <a:xfrm>
            <a:off x="685800" y="1076263"/>
            <a:ext cx="560832" cy="4795838"/>
          </a:xfrm>
          <a:prstGeom prst="up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dirty="0" smtClean="0">
              <a:solidFill>
                <a:srgbClr val="000000"/>
              </a:solidFill>
              <a:latin typeface="Optima"/>
            </a:endParaRPr>
          </a:p>
          <a:p>
            <a:pPr eaLnBrk="1" hangingPunct="1"/>
            <a:endParaRPr lang="en-US" sz="1800" dirty="0" smtClean="0">
              <a:solidFill>
                <a:srgbClr val="000000"/>
              </a:solidFill>
              <a:latin typeface="Optima"/>
            </a:endParaRPr>
          </a:p>
          <a:p>
            <a:pPr eaLnBrk="1" hangingPunct="1"/>
            <a:endParaRPr lang="en-US" sz="1800" dirty="0" smtClean="0">
              <a:solidFill>
                <a:srgbClr val="000000"/>
              </a:solidFill>
              <a:latin typeface="Optima"/>
            </a:endParaRP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  <a:latin typeface="Optima"/>
              </a:rPr>
              <a:t>65 Years</a:t>
            </a:r>
            <a:endParaRPr lang="en-US" sz="2400" dirty="0">
              <a:solidFill>
                <a:srgbClr val="000000"/>
              </a:solidFill>
              <a:latin typeface="Opti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021"/>
          </a:xfrm>
        </p:spPr>
        <p:txBody>
          <a:bodyPr/>
          <a:lstStyle/>
          <a:p>
            <a:r>
              <a:rPr lang="en-US" sz="28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LASP Space Mission Participation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1066800"/>
            <a:ext cx="6995160" cy="467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lasp_timeline_ke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867400"/>
            <a:ext cx="3665859" cy="838199"/>
          </a:xfrm>
          <a:prstGeom prst="rect">
            <a:avLst/>
          </a:prstGeom>
          <a:effectLst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58000" y="2057400"/>
            <a:ext cx="2209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rPr>
              <a:t>LASP has now </a:t>
            </a:r>
            <a:r>
              <a:rPr lang="en-US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rPr>
              <a:t>sent instruments </a:t>
            </a:r>
            <a:r>
              <a:rPr lang="en-US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rPr>
              <a:t>to every planet in the solar system, Pluto, and beyond (Voyager)</a:t>
            </a:r>
          </a:p>
        </p:txBody>
      </p:sp>
    </p:spTree>
    <p:extLst>
      <p:ext uri="{BB962C8B-B14F-4D97-AF65-F5344CB8AC3E}">
        <p14:creationId xmlns:p14="http://schemas.microsoft.com/office/powerpoint/2010/main" val="144757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9144000" cy="817563"/>
          </a:xfrm>
        </p:spPr>
        <p:txBody>
          <a:bodyPr/>
          <a:lstStyle/>
          <a:p>
            <a:r>
              <a:rPr lang="en-US" sz="28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 it all: </a:t>
            </a:r>
            <a:r>
              <a:rPr lang="en-US" sz="28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Formulate</a:t>
            </a:r>
            <a:r>
              <a:rPr lang="en-US" sz="28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design, build, test and </a:t>
            </a:r>
            <a:r>
              <a:rPr lang="en-US" sz="28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operate</a:t>
            </a:r>
          </a:p>
        </p:txBody>
      </p:sp>
      <p:sp>
        <p:nvSpPr>
          <p:cNvPr id="8398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C286053E-E5CD-4376-9393-E2F6C8BF28AD}" type="slidenum">
              <a:rPr lang="en-US" sz="100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rPr>
              <a:pPr eaLnBrk="1" hangingPunct="1"/>
              <a:t>4</a:t>
            </a:fld>
            <a:endParaRPr lang="en-US" sz="1000" dirty="0" smtClean="0">
              <a:solidFill>
                <a:srgbClr val="8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1082979"/>
            <a:ext cx="8686800" cy="5564582"/>
            <a:chOff x="304800" y="1066800"/>
            <a:chExt cx="8686800" cy="5564582"/>
          </a:xfrm>
        </p:grpSpPr>
        <p:pic>
          <p:nvPicPr>
            <p:cNvPr id="83976" name="Picture 5" descr="LargeCM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5" y="1155700"/>
              <a:ext cx="641350" cy="58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80" name="Text Box 10"/>
            <p:cNvSpPr txBox="1">
              <a:spLocks noChangeArrowheads="1"/>
            </p:cNvSpPr>
            <p:nvPr/>
          </p:nvSpPr>
          <p:spPr bwMode="auto">
            <a:xfrm>
              <a:off x="2617773" y="1704975"/>
              <a:ext cx="4060853" cy="584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9" tIns="45709" rIns="91419" bIns="45709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rgbClr val="FFFFFF"/>
                  </a:solidFill>
                  <a:latin typeface="Optima"/>
                </a:rPr>
                <a:t>Scientists Study Data, Publish Discoveries, and Formulate New Questions</a:t>
              </a:r>
            </a:p>
          </p:txBody>
        </p:sp>
        <p:sp>
          <p:nvSpPr>
            <p:cNvPr id="83981" name="Text Box 11"/>
            <p:cNvSpPr txBox="1">
              <a:spLocks noChangeArrowheads="1"/>
            </p:cNvSpPr>
            <p:nvPr/>
          </p:nvSpPr>
          <p:spPr bwMode="auto">
            <a:xfrm>
              <a:off x="6437312" y="4813300"/>
              <a:ext cx="2554288" cy="584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rgbClr val="FFFFFF"/>
                  </a:solidFill>
                  <a:latin typeface="Optima"/>
                </a:rPr>
                <a:t>Engineers Design, Build &amp; Test Flight Hardware</a:t>
              </a:r>
            </a:p>
          </p:txBody>
        </p:sp>
        <p:sp>
          <p:nvSpPr>
            <p:cNvPr id="83982" name="Text Box 12"/>
            <p:cNvSpPr txBox="1">
              <a:spLocks noChangeArrowheads="1"/>
            </p:cNvSpPr>
            <p:nvPr/>
          </p:nvSpPr>
          <p:spPr bwMode="auto">
            <a:xfrm>
              <a:off x="304800" y="4787900"/>
              <a:ext cx="2667000" cy="83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rgbClr val="FFFFFF"/>
                  </a:solidFill>
                  <a:latin typeface="Optima"/>
                </a:rPr>
                <a:t>Mission Operations</a:t>
              </a:r>
              <a:endParaRPr lang="en-US" sz="1600" dirty="0">
                <a:solidFill>
                  <a:srgbClr val="FFFFFF"/>
                </a:solidFill>
                <a:latin typeface="Optima"/>
              </a:endParaRPr>
            </a:p>
            <a:p>
              <a:pPr eaLnBrk="1" hangingPunct="1"/>
              <a:r>
                <a:rPr lang="en-US" sz="1600" dirty="0" smtClean="0">
                  <a:solidFill>
                    <a:srgbClr val="FFFFFF"/>
                  </a:solidFill>
                  <a:latin typeface="Optima"/>
                </a:rPr>
                <a:t>Manages Spacecraft and Collects Data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251828" y="2311400"/>
              <a:ext cx="2789238" cy="2438400"/>
              <a:chOff x="3251828" y="2311400"/>
              <a:chExt cx="2789238" cy="2438400"/>
            </a:xfrm>
          </p:grpSpPr>
          <p:sp>
            <p:nvSpPr>
              <p:cNvPr id="83977" name="Oval 6"/>
              <p:cNvSpPr>
                <a:spLocks noChangeArrowheads="1"/>
              </p:cNvSpPr>
              <p:nvPr/>
            </p:nvSpPr>
            <p:spPr bwMode="auto">
              <a:xfrm>
                <a:off x="3348037" y="2311400"/>
                <a:ext cx="2590800" cy="2438400"/>
              </a:xfrm>
              <a:prstGeom prst="ellipse">
                <a:avLst/>
              </a:prstGeom>
              <a:gradFill rotWithShape="0">
                <a:gsLst>
                  <a:gs pos="0">
                    <a:srgbClr val="04FC9E"/>
                  </a:gs>
                  <a:gs pos="45000">
                    <a:srgbClr val="2963D7"/>
                  </a:gs>
                  <a:gs pos="70000">
                    <a:srgbClr val="1CB4E4"/>
                  </a:gs>
                  <a:gs pos="100000">
                    <a:srgbClr val="330A4C"/>
                  </a:gs>
                </a:gsLst>
                <a:lin ang="5400000" scaled="1"/>
              </a:gradFill>
              <a:ln w="2857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lIns="91419" tIns="45709" rIns="91419" bIns="45709" anchor="ctr"/>
              <a:lstStyle/>
              <a:p>
                <a:pPr eaLnBrk="1" hangingPunct="1"/>
                <a:r>
                  <a:rPr lang="en-US" sz="1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Optima"/>
                  </a:rPr>
                  <a:t>100 Students</a:t>
                </a:r>
              </a:p>
            </p:txBody>
          </p:sp>
          <p:sp>
            <p:nvSpPr>
              <p:cNvPr id="83978" name="Oval 7"/>
              <p:cNvSpPr>
                <a:spLocks noChangeArrowheads="1"/>
              </p:cNvSpPr>
              <p:nvPr/>
            </p:nvSpPr>
            <p:spPr bwMode="auto">
              <a:xfrm>
                <a:off x="3757612" y="2701925"/>
                <a:ext cx="1752600" cy="1655763"/>
              </a:xfrm>
              <a:prstGeom prst="ellipse">
                <a:avLst/>
              </a:prstGeom>
              <a:gradFill rotWithShape="0">
                <a:gsLst>
                  <a:gs pos="0">
                    <a:srgbClr val="0070C0"/>
                  </a:gs>
                  <a:gs pos="100000">
                    <a:srgbClr val="92D050"/>
                  </a:gs>
                </a:gsLst>
                <a:lin ang="5400000" scaled="1"/>
              </a:gradFill>
              <a:ln w="254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lIns="91419" tIns="45709" rIns="91419" bIns="45709" anchor="ctr"/>
              <a:lstStyle/>
              <a:p>
                <a:pPr eaLnBrk="1" hangingPunct="1"/>
                <a:endParaRPr lang="en-US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tima"/>
                </a:endParaRPr>
              </a:p>
            </p:txBody>
          </p:sp>
          <p:sp>
            <p:nvSpPr>
              <p:cNvPr id="83985" name="Text Box 16"/>
              <p:cNvSpPr txBox="1">
                <a:spLocks noChangeArrowheads="1"/>
              </p:cNvSpPr>
              <p:nvPr/>
            </p:nvSpPr>
            <p:spPr bwMode="auto">
              <a:xfrm>
                <a:off x="3578225" y="2452357"/>
                <a:ext cx="213677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9" tIns="45709" rIns="91419" bIns="45709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000000"/>
                    </a:solidFill>
                    <a:latin typeface="Optima"/>
                  </a:rPr>
                  <a:t> 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Optima"/>
                  </a:rPr>
                  <a:t>130+ </a:t>
                </a:r>
                <a:r>
                  <a:rPr lang="en-US" sz="1400" b="1" dirty="0">
                    <a:solidFill>
                      <a:srgbClr val="000000"/>
                    </a:solidFill>
                    <a:latin typeface="Optima"/>
                  </a:rPr>
                  <a:t>STUDENTS</a:t>
                </a:r>
              </a:p>
            </p:txBody>
          </p:sp>
          <p:sp>
            <p:nvSpPr>
              <p:cNvPr id="83986" name="Text Box 17"/>
              <p:cNvSpPr txBox="1">
                <a:spLocks noChangeArrowheads="1"/>
              </p:cNvSpPr>
              <p:nvPr/>
            </p:nvSpPr>
            <p:spPr bwMode="auto">
              <a:xfrm>
                <a:off x="3251828" y="3397250"/>
                <a:ext cx="278923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9" tIns="45709" rIns="91419" bIns="45709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b="1" dirty="0" smtClean="0">
                    <a:solidFill>
                      <a:srgbClr val="000000"/>
                    </a:solidFill>
                    <a:latin typeface="Optima"/>
                  </a:rPr>
                  <a:t>300</a:t>
                </a:r>
                <a:r>
                  <a:rPr lang="en-US" sz="1600" b="1" dirty="0" smtClean="0">
                    <a:solidFill>
                      <a:srgbClr val="000000"/>
                    </a:solidFill>
                    <a:latin typeface="Optima"/>
                  </a:rPr>
                  <a:t>+ PROFESSIONALS</a:t>
                </a:r>
                <a:endParaRPr lang="en-US" sz="1600" b="1" dirty="0">
                  <a:solidFill>
                    <a:srgbClr val="000000"/>
                  </a:solidFill>
                  <a:latin typeface="Optima"/>
                </a:endParaRPr>
              </a:p>
            </p:txBody>
          </p:sp>
        </p:grpSp>
        <p:pic>
          <p:nvPicPr>
            <p:cNvPr id="83987" name="Picture 21" descr="hst_saturn_nicmostif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75" y="1092200"/>
              <a:ext cx="117475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8" name="Picture 22" descr="Img00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066800"/>
              <a:ext cx="950913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\\Projects\Internal\LASP Presentations\LASP Photos\LASP Building\LASP.CC31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912434"/>
              <a:ext cx="2362200" cy="1564565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W:\LASP General\LASP photos\LASP69GArev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667000"/>
              <a:ext cx="2514600" cy="1961248"/>
            </a:xfrm>
            <a:prstGeom prst="rect">
              <a:avLst/>
            </a:pr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\\Projects.lasp.colorado.edu\phase_development\GLORY\Glory Mac Files\HARDWARE PHOTOS\Professional Photos\DSC_0154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2438400"/>
              <a:ext cx="1797639" cy="2193729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</p:pic>
        <p:sp>
          <p:nvSpPr>
            <p:cNvPr id="83979" name="AutoShape 8"/>
            <p:cNvSpPr>
              <a:spLocks noChangeArrowheads="1"/>
            </p:cNvSpPr>
            <p:nvPr/>
          </p:nvSpPr>
          <p:spPr bwMode="auto">
            <a:xfrm rot="21434747" flipH="1" flipV="1">
              <a:off x="3117766" y="3651644"/>
              <a:ext cx="3160713" cy="297973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294" y="4741"/>
                  </a:moveTo>
                  <a:cubicBezTo>
                    <a:pt x="16464" y="2478"/>
                    <a:pt x="13710" y="1163"/>
                    <a:pt x="10800" y="1163"/>
                  </a:cubicBezTo>
                  <a:cubicBezTo>
                    <a:pt x="8342" y="1162"/>
                    <a:pt x="5977" y="2101"/>
                    <a:pt x="4189" y="3787"/>
                  </a:cubicBezTo>
                  <a:lnTo>
                    <a:pt x="3392" y="2941"/>
                  </a:lnTo>
                  <a:cubicBezTo>
                    <a:pt x="5396" y="1052"/>
                    <a:pt x="8046" y="-1"/>
                    <a:pt x="10800" y="0"/>
                  </a:cubicBezTo>
                  <a:cubicBezTo>
                    <a:pt x="14061" y="0"/>
                    <a:pt x="17148" y="1473"/>
                    <a:pt x="19198" y="4010"/>
                  </a:cubicBezTo>
                  <a:lnTo>
                    <a:pt x="21298" y="2312"/>
                  </a:lnTo>
                  <a:lnTo>
                    <a:pt x="20810" y="6928"/>
                  </a:lnTo>
                  <a:lnTo>
                    <a:pt x="16194" y="6438"/>
                  </a:lnTo>
                  <a:lnTo>
                    <a:pt x="18294" y="4741"/>
                  </a:lnTo>
                  <a:close/>
                </a:path>
              </a:pathLst>
            </a:custGeom>
            <a:gradFill rotWithShape="0">
              <a:gsLst>
                <a:gs pos="0">
                  <a:srgbClr val="00FF00"/>
                </a:gs>
                <a:gs pos="45000">
                  <a:srgbClr val="00FFFF"/>
                </a:gs>
                <a:gs pos="70000">
                  <a:srgbClr val="3399FF"/>
                </a:gs>
                <a:gs pos="100000">
                  <a:srgbClr val="3333CC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endParaRPr>
            </a:p>
          </p:txBody>
        </p:sp>
        <p:sp>
          <p:nvSpPr>
            <p:cNvPr id="31" name="AutoShape 8"/>
            <p:cNvSpPr>
              <a:spLocks noChangeArrowheads="1"/>
            </p:cNvSpPr>
            <p:nvPr/>
          </p:nvSpPr>
          <p:spPr bwMode="auto">
            <a:xfrm rot="7734587" flipH="1" flipV="1">
              <a:off x="744194" y="1437934"/>
              <a:ext cx="2060430" cy="191826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294" y="4741"/>
                  </a:moveTo>
                  <a:cubicBezTo>
                    <a:pt x="16464" y="2478"/>
                    <a:pt x="13710" y="1163"/>
                    <a:pt x="10800" y="1163"/>
                  </a:cubicBezTo>
                  <a:cubicBezTo>
                    <a:pt x="8342" y="1162"/>
                    <a:pt x="5977" y="2101"/>
                    <a:pt x="4189" y="3787"/>
                  </a:cubicBezTo>
                  <a:lnTo>
                    <a:pt x="3392" y="2941"/>
                  </a:lnTo>
                  <a:cubicBezTo>
                    <a:pt x="5396" y="1052"/>
                    <a:pt x="8046" y="-1"/>
                    <a:pt x="10800" y="0"/>
                  </a:cubicBezTo>
                  <a:cubicBezTo>
                    <a:pt x="14061" y="0"/>
                    <a:pt x="17148" y="1473"/>
                    <a:pt x="19198" y="4010"/>
                  </a:cubicBezTo>
                  <a:lnTo>
                    <a:pt x="21298" y="2312"/>
                  </a:lnTo>
                  <a:lnTo>
                    <a:pt x="20810" y="6928"/>
                  </a:lnTo>
                  <a:lnTo>
                    <a:pt x="16194" y="6438"/>
                  </a:lnTo>
                  <a:lnTo>
                    <a:pt x="18294" y="4741"/>
                  </a:lnTo>
                  <a:close/>
                </a:path>
              </a:pathLst>
            </a:custGeom>
            <a:gradFill rotWithShape="0">
              <a:gsLst>
                <a:gs pos="0">
                  <a:srgbClr val="00FF00"/>
                </a:gs>
                <a:gs pos="45000">
                  <a:srgbClr val="00FFFF"/>
                </a:gs>
                <a:gs pos="70000">
                  <a:srgbClr val="3399FF"/>
                </a:gs>
                <a:gs pos="100000">
                  <a:srgbClr val="3333CC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endParaRPr>
            </a:p>
          </p:txBody>
        </p:sp>
      </p:grpSp>
      <p:sp>
        <p:nvSpPr>
          <p:cNvPr id="32" name="AutoShape 8"/>
          <p:cNvSpPr>
            <a:spLocks noChangeArrowheads="1"/>
          </p:cNvSpPr>
          <p:nvPr/>
        </p:nvSpPr>
        <p:spPr bwMode="auto">
          <a:xfrm rot="12752130" flipH="1" flipV="1">
            <a:off x="5751584" y="1165545"/>
            <a:ext cx="2060430" cy="19182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294" y="4741"/>
                </a:moveTo>
                <a:cubicBezTo>
                  <a:pt x="16464" y="2478"/>
                  <a:pt x="13710" y="1163"/>
                  <a:pt x="10800" y="1163"/>
                </a:cubicBezTo>
                <a:cubicBezTo>
                  <a:pt x="8342" y="1162"/>
                  <a:pt x="5977" y="2101"/>
                  <a:pt x="4189" y="3787"/>
                </a:cubicBezTo>
                <a:lnTo>
                  <a:pt x="3392" y="2941"/>
                </a:lnTo>
                <a:cubicBezTo>
                  <a:pt x="5396" y="1052"/>
                  <a:pt x="8046" y="-1"/>
                  <a:pt x="10800" y="0"/>
                </a:cubicBezTo>
                <a:cubicBezTo>
                  <a:pt x="14061" y="0"/>
                  <a:pt x="17148" y="1473"/>
                  <a:pt x="19198" y="4010"/>
                </a:cubicBezTo>
                <a:lnTo>
                  <a:pt x="21298" y="2312"/>
                </a:lnTo>
                <a:lnTo>
                  <a:pt x="20810" y="6928"/>
                </a:lnTo>
                <a:lnTo>
                  <a:pt x="16194" y="6438"/>
                </a:lnTo>
                <a:lnTo>
                  <a:pt x="18294" y="4741"/>
                </a:lnTo>
                <a:close/>
              </a:path>
            </a:pathLst>
          </a:custGeom>
          <a:gradFill rotWithShape="0">
            <a:gsLst>
              <a:gs pos="0">
                <a:srgbClr val="00FF00"/>
              </a:gs>
              <a:gs pos="45000">
                <a:srgbClr val="00FFFF"/>
              </a:gs>
              <a:gs pos="70000">
                <a:srgbClr val="3399FF"/>
              </a:gs>
              <a:gs pos="100000">
                <a:srgbClr val="3333CC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817563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Space and Earth Science Research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7450" y="1216025"/>
            <a:ext cx="5153025" cy="1790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1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LASP conducts theoretical and experimental research in….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1700" dirty="0">
                <a:solidFill>
                  <a:schemeClr val="tx1"/>
                </a:solidFill>
                <a:ea typeface="ＭＳ Ｐゴシック" charset="0"/>
              </a:rPr>
              <a:t>Planetary Physics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1700" dirty="0">
                <a:solidFill>
                  <a:schemeClr val="tx1"/>
                </a:solidFill>
                <a:ea typeface="ＭＳ Ｐゴシック" charset="0"/>
              </a:rPr>
              <a:t>Solar Terrestrial Physics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1700" dirty="0">
                <a:solidFill>
                  <a:schemeClr val="tx1"/>
                </a:solidFill>
                <a:ea typeface="ＭＳ Ｐゴシック" charset="0"/>
              </a:rPr>
              <a:t>Atmospheric Sciences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1700" dirty="0">
                <a:solidFill>
                  <a:schemeClr val="tx1"/>
                </a:solidFill>
                <a:ea typeface="ＭＳ Ｐゴシック" charset="0"/>
              </a:rPr>
              <a:t>Space Physics</a:t>
            </a:r>
            <a:endParaRPr lang="en-US" sz="1900" dirty="0">
              <a:solidFill>
                <a:schemeClr val="tx1"/>
              </a:solidFill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US" sz="21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26628" name="Picture 4" descr="danpic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3009900"/>
            <a:ext cx="3527425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50913" y="5146675"/>
            <a:ext cx="4758291" cy="13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 algn="l">
              <a:lnSpc>
                <a:spcPct val="90000"/>
              </a:lnSpc>
              <a:buSzPct val="85000"/>
              <a:buFont typeface="Wingdings" charset="2"/>
              <a:buChar char="Ø"/>
            </a:pPr>
            <a:r>
              <a:rPr lang="en-US" sz="1800" dirty="0">
                <a:solidFill>
                  <a:srgbClr val="F8F8F8"/>
                </a:solidFill>
                <a:latin typeface="Optima"/>
              </a:rPr>
              <a:t>LASP has successfully developed scientific instrumentation </a:t>
            </a:r>
            <a:r>
              <a:rPr lang="en-US" sz="1800" dirty="0" smtClean="0">
                <a:solidFill>
                  <a:srgbClr val="F8F8F8"/>
                </a:solidFill>
                <a:latin typeface="Optima"/>
              </a:rPr>
              <a:t>for…</a:t>
            </a:r>
            <a:endParaRPr lang="en-US" sz="1800" dirty="0">
              <a:solidFill>
                <a:srgbClr val="F8F8F8"/>
              </a:solidFill>
              <a:latin typeface="Optima"/>
            </a:endParaRPr>
          </a:p>
          <a:p>
            <a:pPr marL="630238" lvl="1" indent="-231775" algn="l">
              <a:lnSpc>
                <a:spcPct val="90000"/>
              </a:lnSpc>
              <a:buFont typeface="Lucida Grande"/>
              <a:buChar char="–"/>
            </a:pPr>
            <a:r>
              <a:rPr lang="en-US" sz="1800" dirty="0">
                <a:solidFill>
                  <a:srgbClr val="F8F8F8"/>
                </a:solidFill>
                <a:latin typeface="Optima"/>
              </a:rPr>
              <a:t>12 Deep Space Missions</a:t>
            </a:r>
          </a:p>
          <a:p>
            <a:pPr marL="630238" lvl="1" indent="-231775" algn="l">
              <a:lnSpc>
                <a:spcPct val="90000"/>
              </a:lnSpc>
              <a:buFont typeface="Lucida Grande"/>
              <a:buChar char="–"/>
            </a:pPr>
            <a:r>
              <a:rPr lang="en-US" sz="1800" dirty="0">
                <a:solidFill>
                  <a:srgbClr val="F8F8F8"/>
                </a:solidFill>
                <a:latin typeface="Optima"/>
              </a:rPr>
              <a:t>19 Earth Orbiting Missions</a:t>
            </a:r>
          </a:p>
          <a:p>
            <a:pPr marL="630238" lvl="1" indent="-231775" algn="l">
              <a:lnSpc>
                <a:spcPct val="90000"/>
              </a:lnSpc>
              <a:buFont typeface="Lucida Grande"/>
              <a:buChar char="–"/>
            </a:pPr>
            <a:r>
              <a:rPr lang="en-US" sz="1800" dirty="0">
                <a:solidFill>
                  <a:srgbClr val="F8F8F8"/>
                </a:solidFill>
                <a:latin typeface="Optima"/>
              </a:rPr>
              <a:t>230 Suborbital Rocket </a:t>
            </a:r>
            <a:r>
              <a:rPr lang="en-US" sz="1800" dirty="0" smtClean="0">
                <a:solidFill>
                  <a:srgbClr val="F8F8F8"/>
                </a:solidFill>
                <a:latin typeface="Optima"/>
              </a:rPr>
              <a:t>Experiments</a:t>
            </a:r>
            <a:endParaRPr lang="en-US" sz="1800" dirty="0">
              <a:solidFill>
                <a:srgbClr val="F8F8F8"/>
              </a:solidFill>
              <a:latin typeface="Optima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57200" y="1117600"/>
            <a:ext cx="3022600" cy="20574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Optima"/>
            </a:endParaRPr>
          </a:p>
        </p:txBody>
      </p:sp>
      <p:pic>
        <p:nvPicPr>
          <p:cNvPr id="26631" name="Picture 7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85863"/>
            <a:ext cx="28829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816100" y="2853268"/>
            <a:ext cx="3238500" cy="20447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Optima"/>
            </a:endParaRPr>
          </a:p>
        </p:txBody>
      </p:sp>
      <p:pic>
        <p:nvPicPr>
          <p:cNvPr id="26633" name="Picture 9" descr="TOM's SPCFT sld b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2919943"/>
            <a:ext cx="311308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733800" y="1143000"/>
            <a:ext cx="495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 algn="l">
              <a:lnSpc>
                <a:spcPct val="90000"/>
              </a:lnSpc>
              <a:buSzPct val="85000"/>
              <a:buFont typeface="Wingdings" charset="2"/>
              <a:buChar char="Ø"/>
            </a:pPr>
            <a:r>
              <a:rPr lang="en-US" sz="1800" dirty="0">
                <a:solidFill>
                  <a:srgbClr val="F8F8F8"/>
                </a:solidFill>
                <a:latin typeface="Optima"/>
              </a:rPr>
              <a:t>LASP conducts theoretical and experimental research </a:t>
            </a:r>
            <a:r>
              <a:rPr lang="en-US" sz="1800" dirty="0" smtClean="0">
                <a:solidFill>
                  <a:srgbClr val="F8F8F8"/>
                </a:solidFill>
                <a:latin typeface="Optima"/>
              </a:rPr>
              <a:t>in…</a:t>
            </a:r>
            <a:endParaRPr lang="en-US" sz="1800" dirty="0">
              <a:solidFill>
                <a:srgbClr val="F8F8F8"/>
              </a:solidFill>
              <a:latin typeface="Optima"/>
            </a:endParaRPr>
          </a:p>
          <a:p>
            <a:pPr marL="630238" lvl="1" indent="-231775" algn="l">
              <a:lnSpc>
                <a:spcPct val="90000"/>
              </a:lnSpc>
              <a:buFont typeface="Lucida Grande"/>
              <a:buChar char="–"/>
            </a:pPr>
            <a:r>
              <a:rPr lang="en-US" sz="1800" dirty="0" smtClean="0">
                <a:solidFill>
                  <a:srgbClr val="F8F8F8"/>
                </a:solidFill>
                <a:latin typeface="Optima"/>
              </a:rPr>
              <a:t>Planetary Physics</a:t>
            </a:r>
          </a:p>
          <a:p>
            <a:pPr marL="630238" lvl="1" indent="-231775" algn="l">
              <a:lnSpc>
                <a:spcPct val="90000"/>
              </a:lnSpc>
              <a:buFont typeface="Lucida Grande"/>
              <a:buChar char="–"/>
            </a:pPr>
            <a:r>
              <a:rPr lang="en-US" sz="1800" dirty="0" smtClean="0">
                <a:solidFill>
                  <a:srgbClr val="F8F8F8"/>
                </a:solidFill>
                <a:latin typeface="Optima"/>
              </a:rPr>
              <a:t>Solar Terrestrial Physics</a:t>
            </a:r>
            <a:endParaRPr lang="en-US" sz="1800" dirty="0">
              <a:solidFill>
                <a:srgbClr val="F8F8F8"/>
              </a:solidFill>
              <a:latin typeface="Optima"/>
            </a:endParaRPr>
          </a:p>
          <a:p>
            <a:pPr marL="630238" lvl="1" indent="-231775" algn="l">
              <a:lnSpc>
                <a:spcPct val="90000"/>
              </a:lnSpc>
              <a:buFont typeface="Lucida Grande"/>
              <a:buChar char="–"/>
            </a:pPr>
            <a:r>
              <a:rPr lang="en-US" sz="1800" dirty="0" smtClean="0">
                <a:solidFill>
                  <a:srgbClr val="F8F8F8"/>
                </a:solidFill>
                <a:latin typeface="Optima"/>
              </a:rPr>
              <a:t>Atmospheric Sciences</a:t>
            </a:r>
          </a:p>
          <a:p>
            <a:pPr marL="630238" lvl="1" indent="-231775" algn="l">
              <a:lnSpc>
                <a:spcPct val="90000"/>
              </a:lnSpc>
              <a:buFont typeface="Lucida Grande"/>
              <a:buChar char="–"/>
            </a:pPr>
            <a:r>
              <a:rPr lang="en-US" sz="1800" dirty="0" smtClean="0">
                <a:solidFill>
                  <a:srgbClr val="F8F8F8"/>
                </a:solidFill>
                <a:latin typeface="Optima"/>
              </a:rPr>
              <a:t>Space Physics</a:t>
            </a:r>
            <a:endParaRPr lang="en-US" sz="1800" dirty="0">
              <a:solidFill>
                <a:srgbClr val="F8F8F8"/>
              </a:solidFill>
              <a:latin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61973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9144000" cy="808038"/>
          </a:xfrm>
        </p:spPr>
        <p:txBody>
          <a:bodyPr/>
          <a:lstStyle/>
          <a:p>
            <a:r>
              <a:rPr lang="en-US" altLang="en-US" sz="28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Operating $1B of Space Assets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" y="971550"/>
            <a:ext cx="8858250" cy="5530850"/>
            <a:chOff x="152400" y="971550"/>
            <a:chExt cx="8858250" cy="5530850"/>
          </a:xfrm>
        </p:grpSpPr>
        <p:sp>
          <p:nvSpPr>
            <p:cNvPr id="3075" name="Text Box 9"/>
            <p:cNvSpPr txBox="1">
              <a:spLocks noChangeArrowheads="1"/>
            </p:cNvSpPr>
            <p:nvPr/>
          </p:nvSpPr>
          <p:spPr bwMode="auto">
            <a:xfrm>
              <a:off x="331788" y="3260725"/>
              <a:ext cx="264001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solidFill>
                    <a:srgbClr val="FFFFFF"/>
                  </a:solidFill>
                  <a:latin typeface="Optima"/>
                </a:rPr>
                <a:t>Operate Spacecraft </a:t>
              </a:r>
              <a:r>
                <a:rPr lang="en-US" altLang="en-US" sz="1800" dirty="0" smtClean="0">
                  <a:solidFill>
                    <a:srgbClr val="FFFFFF"/>
                  </a:solidFill>
                  <a:latin typeface="Optima"/>
                </a:rPr>
                <a:t>&amp; Payloads</a:t>
              </a:r>
              <a:endParaRPr lang="en-US" altLang="en-US" sz="1800" dirty="0" smtClean="0">
                <a:solidFill>
                  <a:srgbClr val="FFFFFF"/>
                </a:solidFill>
                <a:latin typeface="Optima"/>
              </a:endParaRPr>
            </a:p>
          </p:txBody>
        </p:sp>
        <p:sp>
          <p:nvSpPr>
            <p:cNvPr id="3076" name="Text Box 10"/>
            <p:cNvSpPr txBox="1">
              <a:spLocks noChangeArrowheads="1"/>
            </p:cNvSpPr>
            <p:nvPr/>
          </p:nvSpPr>
          <p:spPr bwMode="auto">
            <a:xfrm>
              <a:off x="3132138" y="5153025"/>
              <a:ext cx="2944812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solidFill>
                    <a:srgbClr val="FFFFFF"/>
                  </a:solidFill>
                  <a:latin typeface="Optima"/>
                </a:rPr>
                <a:t>Process &amp; Distribute Data to Scientific Community and Beyond</a:t>
              </a:r>
            </a:p>
          </p:txBody>
        </p:sp>
        <p:sp>
          <p:nvSpPr>
            <p:cNvPr id="3077" name="Text Box 11"/>
            <p:cNvSpPr txBox="1">
              <a:spLocks noChangeArrowheads="1"/>
            </p:cNvSpPr>
            <p:nvPr/>
          </p:nvSpPr>
          <p:spPr bwMode="auto">
            <a:xfrm>
              <a:off x="6096000" y="3260725"/>
              <a:ext cx="29146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solidFill>
                    <a:srgbClr val="FFFFFF"/>
                  </a:solidFill>
                  <a:latin typeface="Optima"/>
                </a:rPr>
                <a:t>Integrated Professional </a:t>
              </a:r>
              <a:r>
                <a:rPr lang="en-US" altLang="en-US" sz="1800" dirty="0" smtClean="0">
                  <a:solidFill>
                    <a:srgbClr val="FFFFFF"/>
                  </a:solidFill>
                  <a:latin typeface="Optima"/>
                </a:rPr>
                <a:t>&amp; Student </a:t>
              </a:r>
              <a:r>
                <a:rPr lang="en-US" altLang="en-US" sz="1800" dirty="0" smtClean="0">
                  <a:solidFill>
                    <a:srgbClr val="FFFFFF"/>
                  </a:solidFill>
                  <a:latin typeface="Optima"/>
                </a:rPr>
                <a:t>Operators</a:t>
              </a:r>
            </a:p>
          </p:txBody>
        </p:sp>
        <p:sp>
          <p:nvSpPr>
            <p:cNvPr id="3078" name="Text Box 12"/>
            <p:cNvSpPr txBox="1">
              <a:spLocks noChangeArrowheads="1"/>
            </p:cNvSpPr>
            <p:nvPr/>
          </p:nvSpPr>
          <p:spPr bwMode="auto">
            <a:xfrm>
              <a:off x="3494088" y="1620838"/>
              <a:ext cx="22225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solidFill>
                    <a:srgbClr val="FFFFFF"/>
                  </a:solidFill>
                  <a:latin typeface="Optima"/>
                </a:rPr>
                <a:t>Develop &amp; Test New Systems</a:t>
              </a:r>
            </a:p>
          </p:txBody>
        </p:sp>
        <p:pic>
          <p:nvPicPr>
            <p:cNvPr id="3079" name="Picture 14" descr="Fig2_Solar_Spectrum-250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513" y="4724400"/>
              <a:ext cx="2097087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Line 16"/>
            <p:cNvSpPr>
              <a:spLocks noChangeShapeType="1"/>
            </p:cNvSpPr>
            <p:nvPr/>
          </p:nvSpPr>
          <p:spPr bwMode="auto">
            <a:xfrm>
              <a:off x="2473325" y="1836738"/>
              <a:ext cx="739775" cy="973137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eaLnBrk="1" hangingPunct="1"/>
              <a:endPara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endParaRPr>
            </a:p>
          </p:txBody>
        </p:sp>
        <p:sp>
          <p:nvSpPr>
            <p:cNvPr id="3081" name="Line 17"/>
            <p:cNvSpPr>
              <a:spLocks noChangeShapeType="1"/>
            </p:cNvSpPr>
            <p:nvPr/>
          </p:nvSpPr>
          <p:spPr bwMode="auto">
            <a:xfrm>
              <a:off x="6019800" y="4613275"/>
              <a:ext cx="874713" cy="400050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eaLnBrk="1" hangingPunct="1"/>
              <a:endPara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endParaRPr>
            </a:p>
          </p:txBody>
        </p:sp>
        <p:sp>
          <p:nvSpPr>
            <p:cNvPr id="3082" name="Line 18"/>
            <p:cNvSpPr>
              <a:spLocks noChangeShapeType="1"/>
            </p:cNvSpPr>
            <p:nvPr/>
          </p:nvSpPr>
          <p:spPr bwMode="auto">
            <a:xfrm flipH="1">
              <a:off x="5997575" y="1941513"/>
              <a:ext cx="768350" cy="865187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eaLnBrk="1" hangingPunct="1"/>
              <a:endPara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endParaRPr>
            </a:p>
          </p:txBody>
        </p:sp>
        <p:pic>
          <p:nvPicPr>
            <p:cNvPr id="3083" name="Picture 20" descr="spectrum-contribution-300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75" y="4724400"/>
              <a:ext cx="2097088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4" name="Line 21"/>
            <p:cNvSpPr>
              <a:spLocks noChangeShapeType="1"/>
            </p:cNvSpPr>
            <p:nvPr/>
          </p:nvSpPr>
          <p:spPr bwMode="auto">
            <a:xfrm flipH="1">
              <a:off x="2286000" y="4622800"/>
              <a:ext cx="949325" cy="381000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eaLnBrk="1" hangingPunct="1"/>
              <a:endPara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endParaRPr>
            </a:p>
          </p:txBody>
        </p:sp>
        <p:sp>
          <p:nvSpPr>
            <p:cNvPr id="3085" name="Line 22"/>
            <p:cNvSpPr>
              <a:spLocks noChangeShapeType="1"/>
            </p:cNvSpPr>
            <p:nvPr/>
          </p:nvSpPr>
          <p:spPr bwMode="auto">
            <a:xfrm>
              <a:off x="2344738" y="6291263"/>
              <a:ext cx="4537075" cy="0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eaLnBrk="1" hangingPunct="1"/>
              <a:endPara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endParaRPr>
            </a:p>
          </p:txBody>
        </p:sp>
        <p:pic>
          <p:nvPicPr>
            <p:cNvPr id="3086" name="Picture 25" descr="AI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71550"/>
              <a:ext cx="2320925" cy="173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26" descr="Kepl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0" y="1047750"/>
              <a:ext cx="2260600" cy="157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7" descr="W:\LASP photos\LASP_MOC_2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325" y="2809875"/>
              <a:ext cx="2784475" cy="182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421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</p:tagLst>
</file>

<file path=ppt/theme/theme1.xml><?xml version="1.0" encoding="utf-8"?>
<a:theme xmlns:a="http://schemas.openxmlformats.org/drawingml/2006/main" name="LASP Dark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426AA3"/>
      </a:hlink>
      <a:folHlink>
        <a:srgbClr val="942E39"/>
      </a:folHlink>
    </a:clrScheme>
    <a:fontScheme name="Default Design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39521</TotalTime>
  <Words>235</Words>
  <Application>Microsoft Macintosh PowerPoint</Application>
  <PresentationFormat>On-screen Show (4:3)</PresentationFormat>
  <Paragraphs>68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LASP Dark</vt:lpstr>
      <vt:lpstr>PowerPoint Presentation</vt:lpstr>
      <vt:lpstr>The Rich History of LASP</vt:lpstr>
      <vt:lpstr>LASP Space Mission Participation</vt:lpstr>
      <vt:lpstr>Doing it all: Formulate, design, build, test and operate</vt:lpstr>
      <vt:lpstr>Space and Earth Science Research</vt:lpstr>
      <vt:lpstr>Operating $1B of Space Assets</vt:lpstr>
    </vt:vector>
  </TitlesOfParts>
  <Company>LASP, 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 Harness</dc:title>
  <dc:creator>Stephen Steg</dc:creator>
  <cp:lastModifiedBy>Michael King</cp:lastModifiedBy>
  <cp:revision>736</cp:revision>
  <cp:lastPrinted>2003-07-27T17:45:45Z</cp:lastPrinted>
  <dcterms:created xsi:type="dcterms:W3CDTF">2002-09-20T14:06:47Z</dcterms:created>
  <dcterms:modified xsi:type="dcterms:W3CDTF">2014-08-21T22:32:55Z</dcterms:modified>
</cp:coreProperties>
</file>