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429" r:id="rId2"/>
    <p:sldId id="450" r:id="rId3"/>
    <p:sldId id="431" r:id="rId4"/>
    <p:sldId id="45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399"/>
    <a:srgbClr val="130D90"/>
    <a:srgbClr val="2C0B9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>
      <p:cViewPr varScale="1">
        <p:scale>
          <a:sx n="155" d="100"/>
          <a:sy n="155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07408-5191-4F25-AAAD-16D31385CAED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01209-80B1-4EB3-95AE-64D2F0043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8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-9526"/>
            <a:ext cx="9153526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5" descr="312312main_nasameatball_22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4947" y="0"/>
            <a:ext cx="809053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1112" y="152400"/>
            <a:ext cx="33670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7543800" cy="1828800"/>
          </a:xfrm>
          <a:prstGeom prst="rect">
            <a:avLst/>
          </a:prstGeom>
        </p:spPr>
        <p:txBody>
          <a:bodyPr/>
          <a:lstStyle>
            <a:lvl1pPr>
              <a:defRPr sz="37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78180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A400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24600"/>
            <a:ext cx="594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Calcon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2011		Logan, Utah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324600"/>
            <a:ext cx="2209800" cy="533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August  30, 2011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209800" y="5638800"/>
            <a:ext cx="6781800" cy="685800"/>
          </a:xfrm>
        </p:spPr>
        <p:txBody>
          <a:bodyPr/>
          <a:lstStyle>
            <a:lvl1pPr>
              <a:buNone/>
              <a:defRPr sz="1800">
                <a:solidFill>
                  <a:srgbClr val="A40000"/>
                </a:solidFill>
              </a:defRPr>
            </a:lvl1pPr>
          </a:lstStyle>
          <a:p>
            <a:pPr lvl="0"/>
            <a:r>
              <a:rPr lang="en-US" dirty="0" smtClean="0"/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17731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8382000" cy="990600"/>
          </a:xfrm>
        </p:spPr>
        <p:txBody>
          <a:bodyPr/>
          <a:lstStyle>
            <a:lvl1pPr algn="ctr">
              <a:buNone/>
              <a:defRPr sz="2800">
                <a:solidFill>
                  <a:srgbClr val="C00000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752600"/>
            <a:ext cx="8229600" cy="4800600"/>
          </a:xfrm>
        </p:spPr>
        <p:txBody>
          <a:bodyPr/>
          <a:lstStyle>
            <a:lvl1pPr>
              <a:buSzPct val="60000"/>
              <a:defRPr sz="2400" baseline="0">
                <a:latin typeface="Century Gothic" pitchFamily="34" charset="0"/>
              </a:defRPr>
            </a:lvl1pPr>
            <a:lvl2pPr>
              <a:buClr>
                <a:srgbClr val="005426"/>
              </a:buClr>
              <a:buSzPct val="60000"/>
              <a:defRPr sz="2400" baseline="0">
                <a:solidFill>
                  <a:srgbClr val="005426"/>
                </a:solidFill>
                <a:latin typeface="Century Gothic" pitchFamily="34" charset="0"/>
              </a:defRPr>
            </a:lvl2pPr>
            <a:lvl3pPr>
              <a:buSzPct val="60000"/>
              <a:defRPr sz="2400" baseline="0"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</p:spPr>
        <p:txBody>
          <a:bodyPr anchor="ctr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75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76400"/>
            <a:ext cx="4038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4038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3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76400"/>
            <a:ext cx="4038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676400"/>
            <a:ext cx="4038600" cy="220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0386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3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010400" cy="609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/>
          <a:lstStyle>
            <a:lvl1pPr>
              <a:buSzPct val="60000"/>
              <a:defRPr sz="2400"/>
            </a:lvl1pPr>
            <a:lvl2pPr>
              <a:buClr>
                <a:srgbClr val="005426"/>
              </a:buClr>
              <a:buSzPct val="70000"/>
              <a:defRPr sz="2400">
                <a:solidFill>
                  <a:srgbClr val="005426"/>
                </a:solidFill>
              </a:defRPr>
            </a:lvl2pPr>
            <a:lvl3pPr>
              <a:buSzPct val="60000"/>
              <a:defRPr sz="2400"/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1585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eader_template01.psd"/>
          <p:cNvPicPr>
            <a:picLocks noChangeAspect="1"/>
          </p:cNvPicPr>
          <p:nvPr userDrawn="1"/>
        </p:nvPicPr>
        <p:blipFill>
          <a:blip r:embed="rId9" cstate="print"/>
          <a:srcRect b="38462"/>
          <a:stretch>
            <a:fillRect/>
          </a:stretch>
        </p:blipFill>
        <p:spPr>
          <a:xfrm>
            <a:off x="-1" y="6225441"/>
            <a:ext cx="9144001" cy="632560"/>
          </a:xfrm>
          <a:prstGeom prst="rect">
            <a:avLst/>
          </a:prstGeom>
        </p:spPr>
      </p:pic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229600" cy="508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5" name="Text Box 29"/>
          <p:cNvSpPr txBox="1">
            <a:spLocks noChangeArrowheads="1"/>
          </p:cNvSpPr>
          <p:nvPr userDrawn="1"/>
        </p:nvSpPr>
        <p:spPr bwMode="auto">
          <a:xfrm>
            <a:off x="457200" y="914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 userDrawn="1"/>
        </p:nvSpPr>
        <p:spPr bwMode="auto">
          <a:xfrm>
            <a:off x="304800" y="9906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10" descr="blue_white_border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81999" y="6225441"/>
            <a:ext cx="762001" cy="63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037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B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A3E"/>
        </a:buClr>
        <a:buSzPct val="90000"/>
        <a:buFont typeface="Wingdings" pitchFamily="2" charset="2"/>
        <a:buChar char="l"/>
        <a:defRPr sz="2400">
          <a:solidFill>
            <a:srgbClr val="008A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BE"/>
        </a:buClr>
        <a:buFont typeface="Wingdings" pitchFamily="2" charset="2"/>
        <a:buChar char="w"/>
        <a:defRPr sz="2400">
          <a:solidFill>
            <a:srgbClr val="0000B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235C"/>
        </a:buClr>
        <a:buSzPct val="80000"/>
        <a:buFont typeface="Wingdings" pitchFamily="2" charset="2"/>
        <a:buChar char="¨"/>
        <a:defRPr sz="2400">
          <a:solidFill>
            <a:srgbClr val="C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¡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¡"/>
        <a:defRPr sz="24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¡"/>
        <a:defRPr sz="24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¡"/>
        <a:defRPr sz="24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itchFamily="2" charset="2"/>
        <a:buChar char="¡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Terra Working Group Meeting – goals, logistics, introductions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K. </a:t>
            </a:r>
            <a:r>
              <a:rPr lang="en-US" sz="2400" dirty="0" err="1" smtClean="0"/>
              <a:t>Thome</a:t>
            </a:r>
            <a:endParaRPr lang="en-US" baseline="300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NASA/GSFC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88831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Begin to address the challenges ahead as Terra ages and funding pressures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Platform health, fuel and power, calibration maneuvers</a:t>
            </a:r>
          </a:p>
          <a:p>
            <a:r>
              <a:rPr lang="en-US" dirty="0" smtClean="0"/>
              <a:t>Future science</a:t>
            </a:r>
            <a:endParaRPr lang="en-US" dirty="0"/>
          </a:p>
          <a:p>
            <a:pPr lvl="1"/>
            <a:r>
              <a:rPr lang="en-US" dirty="0" smtClean="0"/>
              <a:t>Improved algorithms</a:t>
            </a:r>
          </a:p>
          <a:p>
            <a:pPr lvl="1"/>
            <a:r>
              <a:rPr lang="en-US" dirty="0" smtClean="0"/>
              <a:t>Long-term data records</a:t>
            </a:r>
          </a:p>
          <a:p>
            <a:pPr lvl="1"/>
            <a:r>
              <a:rPr lang="en-US" dirty="0"/>
              <a:t>Cross-sensor, cross-mission efforts</a:t>
            </a:r>
          </a:p>
          <a:p>
            <a:pPr lvl="1"/>
            <a:r>
              <a:rPr lang="en-US" dirty="0" smtClean="0"/>
              <a:t>What happens after Terra</a:t>
            </a:r>
          </a:p>
          <a:p>
            <a:r>
              <a:rPr lang="en-US" dirty="0" smtClean="0"/>
              <a:t>Methods for communicating issues</a:t>
            </a:r>
          </a:p>
          <a:p>
            <a:r>
              <a:rPr lang="en-US" dirty="0" smtClean="0"/>
              <a:t>Discussion-heavy approach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7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1138294"/>
              </p:ext>
            </p:extLst>
          </p:nvPr>
        </p:nvGraphicFramePr>
        <p:xfrm>
          <a:off x="228599" y="728726"/>
          <a:ext cx="8315991" cy="5643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1"/>
                <a:gridCol w="5178864"/>
                <a:gridCol w="2298926"/>
              </a:tblGrid>
              <a:tr h="17145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August 26, 2014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Speaker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Welcome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LASP Welcome/background/history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King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9:15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Meeting logistics and goals and introductions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Project science update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Platform health and status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Mantziaras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10:30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Break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MLT crossing time and constellation exit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Mantziaras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Discussion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 strategy for MOWG and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HQ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  <a:effectLst/>
                        </a:rPr>
                        <a:t>presentations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 (moderator)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12:15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Lunch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34290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Instrument summaries emphasizing key results suitable for Senior Review, new algorithm discussion,  and cross-sensor, cross-mission science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13:15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ASTER highlights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Abrams  et al.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CERES highlights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Loeb et al.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14:45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Break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MISR highlights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Diner et al.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MOPITT highlights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Drummond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Deeter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et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MODIS highlights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King et al.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17:15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Adjourn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Dinner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90" marR="609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37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93406158"/>
              </p:ext>
            </p:extLst>
          </p:nvPr>
        </p:nvGraphicFramePr>
        <p:xfrm>
          <a:off x="228600" y="914400"/>
          <a:ext cx="822960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6034"/>
                <a:gridCol w="5306938"/>
                <a:gridCol w="2076628"/>
              </a:tblGrid>
              <a:tr h="24765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August 27, 2014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Speaker/Moderator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Calibration/validation special issue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/Yuan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Terra communications update, Terra at 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Owen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9:15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ASTER lunar pitch maneuver proposal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Abrams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Deep-space and lunar maneuver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maneuver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summary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Hendrickson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Discussion of lunar pitch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Thome/Mantziaras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10:15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Break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Senior Review preparations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11:00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Discussion Senior Review - Key programmatic issues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Diner (moderator)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12:30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Lunch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New science for Terra – constellations, EVs, cross-mission integration, future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AM Constellation reminder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Thome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Moderated discussion of Future of AM observations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Wolfe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14:45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Moderated discussion on motivating cross-mission science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Volunteer?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15:45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Break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Plans for next meeting – AM constellation, joint AM/PM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Volunteer?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Action item review, wrap up discussion comments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All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  <a:tr h="24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17:30 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Adjourn</a:t>
                      </a:r>
                      <a:endParaRPr lang="en-US" sz="14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09" marR="68309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8796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ustom 1">
      <a:majorFont>
        <a:latin typeface="Calibri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SR_Terra.potx</Template>
  <TotalTime>5930</TotalTime>
  <Words>399</Words>
  <Application>Microsoft Macintosh PowerPoint</Application>
  <PresentationFormat>On-screen Show (4:3)</PresentationFormat>
  <Paragraphs>133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Terra Working Group Meeting – goals, logistics, introductions</vt:lpstr>
      <vt:lpstr>Meeting goals</vt:lpstr>
      <vt:lpstr>Agenda</vt:lpstr>
      <vt:lpstr>Agenda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Imhoff</dc:creator>
  <cp:lastModifiedBy>Michael King</cp:lastModifiedBy>
  <cp:revision>242</cp:revision>
  <dcterms:created xsi:type="dcterms:W3CDTF">2011-05-02T17:59:33Z</dcterms:created>
  <dcterms:modified xsi:type="dcterms:W3CDTF">2014-08-27T23:04:20Z</dcterms:modified>
</cp:coreProperties>
</file>