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65" r:id="rId3"/>
    <p:sldId id="266" r:id="rId4"/>
    <p:sldId id="256" r:id="rId5"/>
    <p:sldId id="262" r:id="rId6"/>
    <p:sldId id="263" r:id="rId7"/>
    <p:sldId id="269" r:id="rId8"/>
    <p:sldId id="267" r:id="rId9"/>
    <p:sldId id="270" r:id="rId10"/>
    <p:sldId id="261" r:id="rId11"/>
    <p:sldId id="257" r:id="rId12"/>
    <p:sldId id="258" r:id="rId13"/>
    <p:sldId id="259" r:id="rId14"/>
    <p:sldId id="268"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3" d="100"/>
          <a:sy n="153" d="100"/>
        </p:scale>
        <p:origin x="-30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F8758-20F0-DF4B-A4BE-CCC87446FA27}" type="datetimeFigureOut">
              <a:rPr lang="en-US" smtClean="0"/>
              <a:t>8/27/14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6C9E0-4873-BD4E-AC8E-3A4BEE577D03}" type="slidenum">
              <a:rPr lang="en-US" smtClean="0"/>
              <a:t>‹#›</a:t>
            </a:fld>
            <a:endParaRPr lang="en-US"/>
          </a:p>
        </p:txBody>
      </p:sp>
    </p:spTree>
    <p:extLst>
      <p:ext uri="{BB962C8B-B14F-4D97-AF65-F5344CB8AC3E}">
        <p14:creationId xmlns:p14="http://schemas.microsoft.com/office/powerpoint/2010/main" val="6753258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1</a:t>
            </a:fld>
            <a:endParaRPr lang="en-US"/>
          </a:p>
        </p:txBody>
      </p:sp>
    </p:spTree>
    <p:extLst>
      <p:ext uri="{BB962C8B-B14F-4D97-AF65-F5344CB8AC3E}">
        <p14:creationId xmlns:p14="http://schemas.microsoft.com/office/powerpoint/2010/main" val="181192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set of comparisons we are looking at is CERES </a:t>
            </a:r>
            <a:r>
              <a:rPr lang="en-US" baseline="0" dirty="0" err="1" smtClean="0"/>
              <a:t>vs</a:t>
            </a:r>
            <a:r>
              <a:rPr lang="en-US" baseline="0" dirty="0" smtClean="0"/>
              <a:t> MISR.  For this comparison we have CERES as the y radiance and MISR as the x radiance.  The yearly values are plotted as squares, with the linear trend shown as the solid line.  And the per decade trends shown in down here.  </a:t>
            </a:r>
          </a:p>
          <a:p>
            <a:endParaRPr lang="en-US" baseline="0" dirty="0" smtClean="0"/>
          </a:p>
          <a:p>
            <a:r>
              <a:rPr lang="en-US" baseline="0" dirty="0" smtClean="0"/>
              <a:t>The main feature is the consistent linear trends between the MISR green, red and NIR bands and the CERES radiance.  The per decade trends are less than or equal to 1% per decade.  But they are consistent, which suggests the trends are real and not just the result of the method or noise.  The year to year variations are similar between the bands, especially for the red, green and </a:t>
            </a:r>
            <a:r>
              <a:rPr lang="en-US" baseline="0" dirty="0" err="1" smtClean="0"/>
              <a:t>nir</a:t>
            </a:r>
            <a:r>
              <a:rPr lang="en-US" baseline="0" dirty="0" smtClean="0"/>
              <a:t> bands.</a:t>
            </a:r>
          </a:p>
          <a:p>
            <a:endParaRPr lang="en-US" baseline="0" dirty="0" smtClean="0"/>
          </a:p>
          <a:p>
            <a:r>
              <a:rPr lang="en-US" baseline="0" dirty="0" smtClean="0"/>
              <a:t>The blue bad is noticeably different with a trend that is not significant from zero.  It is </a:t>
            </a:r>
            <a:r>
              <a:rPr lang="en-US" baseline="0" dirty="0" err="1" smtClean="0"/>
              <a:t>characterised</a:t>
            </a:r>
            <a:r>
              <a:rPr lang="en-US" baseline="0" dirty="0" smtClean="0"/>
              <a:t> by a large change between 2008 and 2009.  This might be a calibration change in MISR?  The green band also appears to change .</a:t>
            </a:r>
          </a:p>
          <a:p>
            <a:endParaRPr lang="en-US" baseline="0" dirty="0" smtClean="0"/>
          </a:p>
          <a:p>
            <a:r>
              <a:rPr lang="en-US" baseline="0" dirty="0" smtClean="0"/>
              <a:t>Overall though the trends are quite small, 1% per decade is  </a:t>
            </a:r>
          </a:p>
        </p:txBody>
      </p:sp>
      <p:sp>
        <p:nvSpPr>
          <p:cNvPr id="4" name="Slide Number Placeholder 3"/>
          <p:cNvSpPr>
            <a:spLocks noGrp="1"/>
          </p:cNvSpPr>
          <p:nvPr>
            <p:ph type="sldNum" sz="quarter" idx="10"/>
          </p:nvPr>
        </p:nvSpPr>
        <p:spPr/>
        <p:txBody>
          <a:bodyPr/>
          <a:lstStyle/>
          <a:p>
            <a:fld id="{DC66C9E0-4873-BD4E-AC8E-3A4BEE577D03}" type="slidenum">
              <a:rPr lang="en-US" smtClean="0"/>
              <a:t>10</a:t>
            </a:fld>
            <a:endParaRPr lang="en-US"/>
          </a:p>
        </p:txBody>
      </p:sp>
    </p:spTree>
    <p:extLst>
      <p:ext uri="{BB962C8B-B14F-4D97-AF65-F5344CB8AC3E}">
        <p14:creationId xmlns:p14="http://schemas.microsoft.com/office/powerpoint/2010/main" val="278930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comparison is showing the relative</a:t>
            </a:r>
            <a:r>
              <a:rPr lang="en-US" baseline="0" dirty="0" smtClean="0"/>
              <a:t> change between CERES and MODIS.  The same way, with CERES as the y radiance.  The trends for the MODIS-CERES comparison are much larger than the MISR trends.  However there is a larger step change in biases around 2008.  This corresponds to a documented change in the calibration of MODIS of around 1.5%.  If you ignore then the trends are much lower, especially for the NIR band which looks like it would be flat if not for the jump. </a:t>
            </a:r>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11</a:t>
            </a:fld>
            <a:endParaRPr lang="en-US"/>
          </a:p>
        </p:txBody>
      </p:sp>
    </p:spTree>
    <p:extLst>
      <p:ext uri="{BB962C8B-B14F-4D97-AF65-F5344CB8AC3E}">
        <p14:creationId xmlns:p14="http://schemas.microsoft.com/office/powerpoint/2010/main" val="253779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what we get when we compare the MISR bands to each other.  The trends between the green, red and </a:t>
            </a:r>
            <a:r>
              <a:rPr lang="en-US" baseline="0" dirty="0" err="1" smtClean="0"/>
              <a:t>nir</a:t>
            </a:r>
            <a:r>
              <a:rPr lang="en-US" baseline="0" dirty="0" smtClean="0"/>
              <a:t> bands are close to zero.  This is consistent with the CERES </a:t>
            </a:r>
            <a:r>
              <a:rPr lang="en-US" baseline="0" dirty="0" err="1" smtClean="0"/>
              <a:t>misr</a:t>
            </a:r>
            <a:r>
              <a:rPr lang="en-US" baseline="0" dirty="0" smtClean="0"/>
              <a:t> comparison.  </a:t>
            </a:r>
          </a:p>
          <a:p>
            <a:endParaRPr lang="en-US" baseline="0" dirty="0" smtClean="0"/>
          </a:p>
          <a:p>
            <a:r>
              <a:rPr lang="en-US" baseline="0" dirty="0" smtClean="0"/>
              <a:t>The trends between the blue band and the remaining band is positive and close to 1% per decade, but again there appears to be a jump around 2008-2009 which may be contributing the trend.</a:t>
            </a:r>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12</a:t>
            </a:fld>
            <a:endParaRPr lang="en-US"/>
          </a:p>
        </p:txBody>
      </p:sp>
    </p:spTree>
    <p:extLst>
      <p:ext uri="{BB962C8B-B14F-4D97-AF65-F5344CB8AC3E}">
        <p14:creationId xmlns:p14="http://schemas.microsoft.com/office/powerpoint/2010/main" val="3743117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comparison between </a:t>
            </a:r>
            <a:r>
              <a:rPr lang="en-US" baseline="0" dirty="0" err="1" smtClean="0"/>
              <a:t>Misr</a:t>
            </a:r>
            <a:r>
              <a:rPr lang="en-US" baseline="0" dirty="0" smtClean="0"/>
              <a:t> and MODIS brown and pink and between MODIS and MODIS in dark green.</a:t>
            </a:r>
          </a:p>
          <a:p>
            <a:endParaRPr lang="en-US" baseline="0" dirty="0" smtClean="0"/>
          </a:p>
          <a:p>
            <a:r>
              <a:rPr lang="en-US" baseline="0" dirty="0" smtClean="0"/>
              <a:t>Looking at the </a:t>
            </a:r>
            <a:r>
              <a:rPr lang="en-US" baseline="0" dirty="0" err="1" smtClean="0"/>
              <a:t>misr</a:t>
            </a:r>
            <a:r>
              <a:rPr lang="en-US" baseline="0" dirty="0" smtClean="0"/>
              <a:t>/</a:t>
            </a:r>
            <a:r>
              <a:rPr lang="en-US" baseline="0" dirty="0" err="1" smtClean="0"/>
              <a:t>modis</a:t>
            </a:r>
            <a:r>
              <a:rPr lang="en-US" baseline="0" dirty="0" smtClean="0"/>
              <a:t> comparison we see large jump in 2009 and after that it is relatively flat.  There is a drop in the NIR comparison between 2006 and 2008, which I’m not sure </a:t>
            </a:r>
            <a:r>
              <a:rPr lang="en-US" baseline="0" dirty="0" err="1" smtClean="0"/>
              <a:t>anout</a:t>
            </a:r>
            <a:r>
              <a:rPr lang="en-US" baseline="0" dirty="0" smtClean="0"/>
              <a:t>.</a:t>
            </a:r>
          </a:p>
          <a:p>
            <a:endParaRPr lang="en-US" baseline="0" dirty="0" smtClean="0"/>
          </a:p>
          <a:p>
            <a:r>
              <a:rPr lang="en-US" baseline="0" dirty="0" smtClean="0"/>
              <a:t>There is a decrease between the MODIS bands, </a:t>
            </a:r>
            <a:r>
              <a:rPr lang="en-US" baseline="0" dirty="0" err="1" smtClean="0"/>
              <a:t>howerver</a:t>
            </a:r>
            <a:r>
              <a:rPr lang="en-US" baseline="0" dirty="0" smtClean="0"/>
              <a:t> it is fairly noisy and appears to have flattened off 	from 2010.   </a:t>
            </a:r>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13</a:t>
            </a:fld>
            <a:endParaRPr lang="en-US"/>
          </a:p>
        </p:txBody>
      </p:sp>
    </p:spTree>
    <p:extLst>
      <p:ext uri="{BB962C8B-B14F-4D97-AF65-F5344CB8AC3E}">
        <p14:creationId xmlns:p14="http://schemas.microsoft.com/office/powerpoint/2010/main" val="358195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showing what the fits and averaged data look like for 12 years.</a:t>
            </a:r>
            <a:r>
              <a:rPr lang="en-US" baseline="0" dirty="0" smtClean="0"/>
              <a:t>  The correlations are high for all years, close to 0.999 and the slopes are changing very slightly over the 12 years.  This suggests that the relationship is quite stable over the years and that the relationship is not changing significantly.</a:t>
            </a:r>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15</a:t>
            </a:fld>
            <a:endParaRPr lang="en-US"/>
          </a:p>
        </p:txBody>
      </p:sp>
    </p:spTree>
    <p:extLst>
      <p:ext uri="{BB962C8B-B14F-4D97-AF65-F5344CB8AC3E}">
        <p14:creationId xmlns:p14="http://schemas.microsoft.com/office/powerpoint/2010/main" val="244261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order to have confidence in the trends of reflected radiation, or the physical characteristics derived from them we need to have confidence that our radiances aren’t changing due to calibration changes over the time period.  One way to examine this is to compare the radiance's from different datasets. </a:t>
            </a:r>
            <a:endParaRPr lang="en-US" dirty="0" smtClean="0"/>
          </a:p>
          <a:p>
            <a:r>
              <a:rPr lang="en-US" dirty="0" smtClean="0"/>
              <a:t>With a 14 year record we are able to determine the</a:t>
            </a:r>
            <a:r>
              <a:rPr lang="en-US" baseline="0" dirty="0" smtClean="0"/>
              <a:t> long term relative stability of the the radiances measured by the MISR, MODIS and CERES.</a:t>
            </a:r>
          </a:p>
          <a:p>
            <a:endParaRPr lang="en-US" baseline="0" dirty="0" smtClean="0"/>
          </a:p>
          <a:p>
            <a:r>
              <a:rPr lang="en-US" baseline="0" dirty="0" smtClean="0"/>
              <a:t>The instruments all use different calibration techniques, so this is an independent test of the calibration from the different instruments.</a:t>
            </a:r>
          </a:p>
          <a:p>
            <a:endParaRPr lang="en-US" baseline="0" dirty="0" smtClean="0"/>
          </a:p>
          <a:p>
            <a:r>
              <a:rPr lang="en-US" baseline="0" dirty="0" smtClean="0"/>
              <a:t>The dataset we are using is the Single Scanner footprint MISR dataset.  This combines the CERES, MODIS and MISR radiance information into one dataset.</a:t>
            </a:r>
          </a:p>
          <a:p>
            <a:endParaRPr lang="en-US" baseline="0" dirty="0" smtClean="0"/>
          </a:p>
        </p:txBody>
      </p:sp>
      <p:sp>
        <p:nvSpPr>
          <p:cNvPr id="4" name="Slide Number Placeholder 3"/>
          <p:cNvSpPr>
            <a:spLocks noGrp="1"/>
          </p:cNvSpPr>
          <p:nvPr>
            <p:ph type="sldNum" sz="quarter" idx="10"/>
          </p:nvPr>
        </p:nvSpPr>
        <p:spPr/>
        <p:txBody>
          <a:bodyPr/>
          <a:lstStyle/>
          <a:p>
            <a:fld id="{DC66C9E0-4873-BD4E-AC8E-3A4BEE577D03}" type="slidenum">
              <a:rPr lang="en-US" smtClean="0"/>
              <a:t>2</a:t>
            </a:fld>
            <a:endParaRPr lang="en-US"/>
          </a:p>
        </p:txBody>
      </p:sp>
    </p:spTree>
    <p:extLst>
      <p:ext uri="{BB962C8B-B14F-4D97-AF65-F5344CB8AC3E}">
        <p14:creationId xmlns:p14="http://schemas.microsoft.com/office/powerpoint/2010/main" val="424628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 bit more about the dataset.</a:t>
            </a:r>
          </a:p>
          <a:p>
            <a:endParaRPr lang="en-US" dirty="0" smtClean="0"/>
          </a:p>
          <a:p>
            <a:r>
              <a:rPr lang="en-US" dirty="0" smtClean="0"/>
              <a:t>This</a:t>
            </a:r>
            <a:r>
              <a:rPr lang="en-US" baseline="0" dirty="0" smtClean="0"/>
              <a:t> dataset has existed for a while now, essentially it is the standard CERES footprint level dataset, known as the SSF, or single scanner footprint which contains radiance, flux, cloud and scene type information.</a:t>
            </a:r>
            <a:r>
              <a:rPr lang="en-US" dirty="0" smtClean="0"/>
              <a:t> </a:t>
            </a:r>
          </a:p>
          <a:p>
            <a:r>
              <a:rPr lang="en-US" dirty="0" smtClean="0"/>
              <a:t>To create the data</a:t>
            </a:r>
            <a:r>
              <a:rPr lang="en-US" baseline="0" dirty="0" smtClean="0"/>
              <a:t> set, we match the narrowband radiance pixels in space and time with the CERES field of view, the </a:t>
            </a:r>
            <a:r>
              <a:rPr lang="en-US" baseline="0" dirty="0" err="1" smtClean="0"/>
              <a:t>relevent</a:t>
            </a:r>
            <a:r>
              <a:rPr lang="en-US" baseline="0" dirty="0" smtClean="0"/>
              <a:t> pixels are than </a:t>
            </a:r>
            <a:r>
              <a:rPr lang="en-US" baseline="0" dirty="0" err="1" smtClean="0"/>
              <a:t>combinedi</a:t>
            </a:r>
            <a:r>
              <a:rPr lang="en-US" baseline="0" dirty="0" smtClean="0"/>
              <a:t> n a weighted average using the CERES point spread function.</a:t>
            </a:r>
          </a:p>
          <a:p>
            <a:r>
              <a:rPr lang="en-US" baseline="0" dirty="0" smtClean="0"/>
              <a:t>This dataset was originally processed using CERES in along track scanning mode which was only performed twice a month from 2000-2005.  In order to extend it we have used the CERES in cross-track mode which allows us to use the full 14 year record.</a:t>
            </a:r>
          </a:p>
          <a:p>
            <a:r>
              <a:rPr lang="en-US" baseline="0" dirty="0" smtClean="0"/>
              <a:t>We have used only CERES edition 3A and the FM1 instrument only.  For MODIS the CERES edition 3A SSF uses collections 4 and 5 and we use the level1 ellipsoid radiances from MISR, edition f03_0024.</a:t>
            </a:r>
          </a:p>
          <a:p>
            <a:endParaRPr lang="en-US" baseline="0" dirty="0" smtClean="0"/>
          </a:p>
          <a:p>
            <a:r>
              <a:rPr lang="en-US" baseline="0" dirty="0" smtClean="0"/>
              <a:t>We do two things in order to improve the processing time when developing this dataset.  One was to limit the CERES viewing zenith angle to be less than 5 degrees.  The second was to process only every 16</a:t>
            </a:r>
            <a:r>
              <a:rPr lang="en-US" baseline="30000" dirty="0" smtClean="0"/>
              <a:t>th</a:t>
            </a:r>
            <a:r>
              <a:rPr lang="en-US" baseline="0" dirty="0" smtClean="0"/>
              <a:t> day of data.  We did this in order to capture the repeat cycle and get good sampling of the same locations over time.  </a:t>
            </a:r>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3</a:t>
            </a:fld>
            <a:endParaRPr lang="en-US"/>
          </a:p>
        </p:txBody>
      </p:sp>
    </p:spTree>
    <p:extLst>
      <p:ext uri="{BB962C8B-B14F-4D97-AF65-F5344CB8AC3E}">
        <p14:creationId xmlns:p14="http://schemas.microsoft.com/office/powerpoint/2010/main" val="59148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spatial</a:t>
            </a:r>
            <a:r>
              <a:rPr lang="en-US" baseline="0" dirty="0" smtClean="0"/>
              <a:t> sampling looks like for 2013.  You can see each of the 14 paths that occur for this data day (data day 11)  I’ll just note here that I am using “data years”, so one year consists of all the data we processed from March of that year through February of the following year – giving us the same temporal sampling for each year.</a:t>
            </a:r>
          </a:p>
          <a:p>
            <a:endParaRPr lang="en-US" baseline="0" dirty="0" smtClean="0"/>
          </a:p>
          <a:p>
            <a:r>
              <a:rPr lang="en-US" baseline="0" dirty="0" smtClean="0"/>
              <a:t>The sampling is pretty good, a high number of counts per each </a:t>
            </a:r>
            <a:r>
              <a:rPr lang="en-US" baseline="0" dirty="0" err="1" smtClean="0"/>
              <a:t>lat</a:t>
            </a:r>
            <a:r>
              <a:rPr lang="en-US" baseline="0" dirty="0" smtClean="0"/>
              <a:t> </a:t>
            </a:r>
            <a:r>
              <a:rPr lang="en-US" baseline="0" dirty="0" err="1" smtClean="0"/>
              <a:t>lon</a:t>
            </a:r>
            <a:r>
              <a:rPr lang="en-US" baseline="0" dirty="0" smtClean="0"/>
              <a:t> box for most of the globe, and each of the orbit paths is equally well sampled. </a:t>
            </a:r>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4</a:t>
            </a:fld>
            <a:endParaRPr lang="en-US"/>
          </a:p>
        </p:txBody>
      </p:sp>
    </p:spTree>
    <p:extLst>
      <p:ext uri="{BB962C8B-B14F-4D97-AF65-F5344CB8AC3E}">
        <p14:creationId xmlns:p14="http://schemas.microsoft.com/office/powerpoint/2010/main" val="341011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purposes of this study we are going to limit the scene types we consider to be ocean scenes, from 45N to 45S.  We do this because we want to look at scenes where the visible bands we are using are the most representative of the broadband from CERES.  This is because we want to limit the noise between the narrowband and broadband, but  also because we want any changes in the relationship to not be due to changes in the spectral characteristics of the the scene type. </a:t>
            </a:r>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5</a:t>
            </a:fld>
            <a:endParaRPr lang="en-US"/>
          </a:p>
        </p:txBody>
      </p:sp>
    </p:spTree>
    <p:extLst>
      <p:ext uri="{BB962C8B-B14F-4D97-AF65-F5344CB8AC3E}">
        <p14:creationId xmlns:p14="http://schemas.microsoft.com/office/powerpoint/2010/main" val="260056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temporal sampling for each data year for the limited sampling region we are using.</a:t>
            </a:r>
          </a:p>
          <a:p>
            <a:r>
              <a:rPr lang="en-US" baseline="0" dirty="0" smtClean="0"/>
              <a:t>For the most part each year has around 600000 data points, the notable exceptions been 2000, 2001 and 2005 </a:t>
            </a:r>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6</a:t>
            </a:fld>
            <a:endParaRPr lang="en-US"/>
          </a:p>
        </p:txBody>
      </p:sp>
    </p:spTree>
    <p:extLst>
      <p:ext uri="{BB962C8B-B14F-4D97-AF65-F5344CB8AC3E}">
        <p14:creationId xmlns:p14="http://schemas.microsoft.com/office/powerpoint/2010/main" val="214718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2000</a:t>
            </a:r>
            <a:r>
              <a:rPr lang="en-US" baseline="0" dirty="0" smtClean="0"/>
              <a:t> and 2001 t</a:t>
            </a:r>
            <a:r>
              <a:rPr lang="en-US" dirty="0" smtClean="0"/>
              <a:t>his is because the FM1 instrument was operated</a:t>
            </a:r>
            <a:r>
              <a:rPr lang="en-US" baseline="0" dirty="0" smtClean="0"/>
              <a:t> in rotating-azimuth plane mode for part of each year, reducing the number of samples in cross-track.  Because this is not a random error, but rather systematic we are actually not going to use 2000 and 2001 in the analysis as they introduce </a:t>
            </a:r>
            <a:r>
              <a:rPr lang="en-US" baseline="0" dirty="0" err="1" smtClean="0"/>
              <a:t>spuruious</a:t>
            </a:r>
            <a:r>
              <a:rPr lang="en-US" baseline="0" dirty="0" smtClean="0"/>
              <a:t> trends.</a:t>
            </a:r>
          </a:p>
          <a:p>
            <a:endParaRPr lang="en-US" baseline="0" dirty="0" smtClean="0"/>
          </a:p>
          <a:p>
            <a:r>
              <a:rPr lang="en-US" baseline="0" dirty="0" smtClean="0"/>
              <a:t>For 2005, FM1 was stowed for Jan and Feb of 2006, which is part of the 2005  data year.</a:t>
            </a:r>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7</a:t>
            </a:fld>
            <a:endParaRPr lang="en-US"/>
          </a:p>
        </p:txBody>
      </p:sp>
    </p:spTree>
    <p:extLst>
      <p:ext uri="{BB962C8B-B14F-4D97-AF65-F5344CB8AC3E}">
        <p14:creationId xmlns:p14="http://schemas.microsoft.com/office/powerpoint/2010/main" val="172751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examine the relationship between any two of the radiances we are using a regression relationship.  Initially we average the x and y radiances into 5 w/m2 bins in the x radiance.  We do this to reduce the effect changes in scene-type distribution might be having on the relationship.</a:t>
            </a:r>
          </a:p>
          <a:p>
            <a:r>
              <a:rPr lang="en-US" baseline="0" dirty="0" smtClean="0"/>
              <a:t>The next step is to perform a regression using the y means and the x means, and use that to estimate t Y radiances as a function of the mean x radiances.</a:t>
            </a:r>
          </a:p>
          <a:p>
            <a:endParaRPr lang="en-US" baseline="0" dirty="0" smtClean="0"/>
          </a:p>
          <a:p>
            <a:r>
              <a:rPr lang="en-US" baseline="0" dirty="0" smtClean="0"/>
              <a:t>We do this for each year, and for each year calculate an estimate of the Y radiances using regression coefficients from our reference year and then calculate the bias between the estimates.  The bias is calculated as the mean of the relative biases.</a:t>
            </a:r>
          </a:p>
          <a:p>
            <a:endParaRPr lang="en-US" baseline="0" dirty="0" smtClean="0"/>
          </a:p>
          <a:p>
            <a:r>
              <a:rPr lang="en-US" baseline="0" dirty="0" smtClean="0"/>
              <a:t>A positive bias indicates that the y radiance has increased relative to the x radiance since 2002, and a negative bias indicates that the y radiance has decreased relative to the x radiance since 2002.</a:t>
            </a:r>
          </a:p>
          <a:p>
            <a:endParaRPr lang="en-US" baseline="0" dirty="0" smtClean="0"/>
          </a:p>
          <a:p>
            <a:r>
              <a:rPr lang="en-US" baseline="0" dirty="0" smtClean="0"/>
              <a:t>It is really important to note that we are looking at relative biases, so all we can say is how they have changed relative to one another, not weather one is more stable than the other.  Really stressing that point as I don’t want </a:t>
            </a:r>
            <a:r>
              <a:rPr lang="en-US" baseline="0" dirty="0" err="1" smtClean="0"/>
              <a:t>ot</a:t>
            </a:r>
            <a:r>
              <a:rPr lang="en-US" baseline="0" dirty="0" smtClean="0"/>
              <a:t> get shouted out of the room.</a:t>
            </a:r>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8</a:t>
            </a:fld>
            <a:endParaRPr lang="en-US"/>
          </a:p>
        </p:txBody>
      </p:sp>
    </p:spTree>
    <p:extLst>
      <p:ext uri="{BB962C8B-B14F-4D97-AF65-F5344CB8AC3E}">
        <p14:creationId xmlns:p14="http://schemas.microsoft.com/office/powerpoint/2010/main" val="113466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a graphical look at the method we are using</a:t>
            </a:r>
            <a:r>
              <a:rPr lang="en-US" baseline="0" dirty="0" smtClean="0"/>
              <a:t> – the first plot shows the raw data when we are comparing CERES (on the y axis) with the MISR blue band (on the x).  The raw data is shown on the top left, as you can see the relationship is very good, with an r-squared value of 0.994.  </a:t>
            </a:r>
          </a:p>
          <a:p>
            <a:endParaRPr lang="en-US" baseline="0" dirty="0" smtClean="0"/>
          </a:p>
          <a:p>
            <a:r>
              <a:rPr lang="en-US" baseline="0" dirty="0" smtClean="0"/>
              <a:t>The upper right plot shows the relationship when we average the radiances in 5 w/m2 bins.  The grey bars indicate the 2 standard deviation range.  The </a:t>
            </a:r>
            <a:r>
              <a:rPr lang="en-US" baseline="0" dirty="0" err="1" smtClean="0"/>
              <a:t>coreraltion</a:t>
            </a:r>
            <a:r>
              <a:rPr lang="en-US" baseline="0" dirty="0" smtClean="0"/>
              <a:t> is even better here, but note that we haven’t changed the relationship too much.  And the slopes are similar.</a:t>
            </a:r>
          </a:p>
          <a:p>
            <a:endParaRPr lang="en-US" baseline="0" dirty="0" smtClean="0"/>
          </a:p>
          <a:p>
            <a:r>
              <a:rPr lang="en-US" baseline="0" dirty="0" smtClean="0"/>
              <a:t>The lower left plot compares the fit from 2002 in red with the fit from 2008.  They are clearly very similar and its quite hard to distinguish the two.</a:t>
            </a:r>
          </a:p>
          <a:p>
            <a:endParaRPr lang="en-US" baseline="0" dirty="0" smtClean="0"/>
          </a:p>
          <a:p>
            <a:r>
              <a:rPr lang="en-US" baseline="0" dirty="0" smtClean="0"/>
              <a:t>The final  plot shows the distribution of relative biases between estimated y values using </a:t>
            </a:r>
            <a:r>
              <a:rPr lang="en-US" baseline="0" dirty="0" err="1" smtClean="0"/>
              <a:t>coeffeicinets</a:t>
            </a:r>
            <a:r>
              <a:rPr lang="en-US" baseline="0" dirty="0" smtClean="0"/>
              <a:t> from 2002 and 2008.  The distribution is very tight and the mean bias is only in the vicinity of 0.5%.    </a:t>
            </a:r>
            <a:endParaRPr lang="en-US" dirty="0"/>
          </a:p>
        </p:txBody>
      </p:sp>
      <p:sp>
        <p:nvSpPr>
          <p:cNvPr id="4" name="Slide Number Placeholder 3"/>
          <p:cNvSpPr>
            <a:spLocks noGrp="1"/>
          </p:cNvSpPr>
          <p:nvPr>
            <p:ph type="sldNum" sz="quarter" idx="10"/>
          </p:nvPr>
        </p:nvSpPr>
        <p:spPr/>
        <p:txBody>
          <a:bodyPr/>
          <a:lstStyle/>
          <a:p>
            <a:fld id="{DC66C9E0-4873-BD4E-AC8E-3A4BEE577D03}" type="slidenum">
              <a:rPr lang="en-US" smtClean="0"/>
              <a:t>9</a:t>
            </a:fld>
            <a:endParaRPr lang="en-US"/>
          </a:p>
        </p:txBody>
      </p:sp>
    </p:spTree>
    <p:extLst>
      <p:ext uri="{BB962C8B-B14F-4D97-AF65-F5344CB8AC3E}">
        <p14:creationId xmlns:p14="http://schemas.microsoft.com/office/powerpoint/2010/main" val="237142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68C837-16CE-0142-916C-6F9C7AF3D141}"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4EE2C-57BC-564F-901D-F5FF87E685DB}" type="slidenum">
              <a:rPr lang="en-US" smtClean="0"/>
              <a:t>‹#›</a:t>
            </a:fld>
            <a:endParaRPr lang="en-US"/>
          </a:p>
        </p:txBody>
      </p:sp>
    </p:spTree>
    <p:extLst>
      <p:ext uri="{BB962C8B-B14F-4D97-AF65-F5344CB8AC3E}">
        <p14:creationId xmlns:p14="http://schemas.microsoft.com/office/powerpoint/2010/main" val="335522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68C837-16CE-0142-916C-6F9C7AF3D141}"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4EE2C-57BC-564F-901D-F5FF87E685DB}" type="slidenum">
              <a:rPr lang="en-US" smtClean="0"/>
              <a:t>‹#›</a:t>
            </a:fld>
            <a:endParaRPr lang="en-US"/>
          </a:p>
        </p:txBody>
      </p:sp>
    </p:spTree>
    <p:extLst>
      <p:ext uri="{BB962C8B-B14F-4D97-AF65-F5344CB8AC3E}">
        <p14:creationId xmlns:p14="http://schemas.microsoft.com/office/powerpoint/2010/main" val="66849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68C837-16CE-0142-916C-6F9C7AF3D141}"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4EE2C-57BC-564F-901D-F5FF87E685DB}" type="slidenum">
              <a:rPr lang="en-US" smtClean="0"/>
              <a:t>‹#›</a:t>
            </a:fld>
            <a:endParaRPr lang="en-US"/>
          </a:p>
        </p:txBody>
      </p:sp>
    </p:spTree>
    <p:extLst>
      <p:ext uri="{BB962C8B-B14F-4D97-AF65-F5344CB8AC3E}">
        <p14:creationId xmlns:p14="http://schemas.microsoft.com/office/powerpoint/2010/main" val="365737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68C837-16CE-0142-916C-6F9C7AF3D141}"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4EE2C-57BC-564F-901D-F5FF87E685DB}" type="slidenum">
              <a:rPr lang="en-US" smtClean="0"/>
              <a:t>‹#›</a:t>
            </a:fld>
            <a:endParaRPr lang="en-US"/>
          </a:p>
        </p:txBody>
      </p:sp>
    </p:spTree>
    <p:extLst>
      <p:ext uri="{BB962C8B-B14F-4D97-AF65-F5344CB8AC3E}">
        <p14:creationId xmlns:p14="http://schemas.microsoft.com/office/powerpoint/2010/main" val="126185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68C837-16CE-0142-916C-6F9C7AF3D141}"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4EE2C-57BC-564F-901D-F5FF87E685DB}" type="slidenum">
              <a:rPr lang="en-US" smtClean="0"/>
              <a:t>‹#›</a:t>
            </a:fld>
            <a:endParaRPr lang="en-US"/>
          </a:p>
        </p:txBody>
      </p:sp>
    </p:spTree>
    <p:extLst>
      <p:ext uri="{BB962C8B-B14F-4D97-AF65-F5344CB8AC3E}">
        <p14:creationId xmlns:p14="http://schemas.microsoft.com/office/powerpoint/2010/main" val="216320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68C837-16CE-0142-916C-6F9C7AF3D141}"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4EE2C-57BC-564F-901D-F5FF87E685DB}" type="slidenum">
              <a:rPr lang="en-US" smtClean="0"/>
              <a:t>‹#›</a:t>
            </a:fld>
            <a:endParaRPr lang="en-US"/>
          </a:p>
        </p:txBody>
      </p:sp>
    </p:spTree>
    <p:extLst>
      <p:ext uri="{BB962C8B-B14F-4D97-AF65-F5344CB8AC3E}">
        <p14:creationId xmlns:p14="http://schemas.microsoft.com/office/powerpoint/2010/main" val="154865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68C837-16CE-0142-916C-6F9C7AF3D141}" type="datetimeFigureOut">
              <a:rPr lang="en-US" smtClean="0"/>
              <a:t>8/27/14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4EE2C-57BC-564F-901D-F5FF87E685DB}" type="slidenum">
              <a:rPr lang="en-US" smtClean="0"/>
              <a:t>‹#›</a:t>
            </a:fld>
            <a:endParaRPr lang="en-US"/>
          </a:p>
        </p:txBody>
      </p:sp>
    </p:spTree>
    <p:extLst>
      <p:ext uri="{BB962C8B-B14F-4D97-AF65-F5344CB8AC3E}">
        <p14:creationId xmlns:p14="http://schemas.microsoft.com/office/powerpoint/2010/main" val="402993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68C837-16CE-0142-916C-6F9C7AF3D141}" type="datetimeFigureOut">
              <a:rPr lang="en-US" smtClean="0"/>
              <a:t>8/27/14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4EE2C-57BC-564F-901D-F5FF87E685DB}" type="slidenum">
              <a:rPr lang="en-US" smtClean="0"/>
              <a:t>‹#›</a:t>
            </a:fld>
            <a:endParaRPr lang="en-US"/>
          </a:p>
        </p:txBody>
      </p:sp>
    </p:spTree>
    <p:extLst>
      <p:ext uri="{BB962C8B-B14F-4D97-AF65-F5344CB8AC3E}">
        <p14:creationId xmlns:p14="http://schemas.microsoft.com/office/powerpoint/2010/main" val="221528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8C837-16CE-0142-916C-6F9C7AF3D141}" type="datetimeFigureOut">
              <a:rPr lang="en-US" smtClean="0"/>
              <a:t>8/27/14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4EE2C-57BC-564F-901D-F5FF87E685DB}" type="slidenum">
              <a:rPr lang="en-US" smtClean="0"/>
              <a:t>‹#›</a:t>
            </a:fld>
            <a:endParaRPr lang="en-US"/>
          </a:p>
        </p:txBody>
      </p:sp>
    </p:spTree>
    <p:extLst>
      <p:ext uri="{BB962C8B-B14F-4D97-AF65-F5344CB8AC3E}">
        <p14:creationId xmlns:p14="http://schemas.microsoft.com/office/powerpoint/2010/main" val="281174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68C837-16CE-0142-916C-6F9C7AF3D141}"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4EE2C-57BC-564F-901D-F5FF87E685DB}" type="slidenum">
              <a:rPr lang="en-US" smtClean="0"/>
              <a:t>‹#›</a:t>
            </a:fld>
            <a:endParaRPr lang="en-US"/>
          </a:p>
        </p:txBody>
      </p:sp>
    </p:spTree>
    <p:extLst>
      <p:ext uri="{BB962C8B-B14F-4D97-AF65-F5344CB8AC3E}">
        <p14:creationId xmlns:p14="http://schemas.microsoft.com/office/powerpoint/2010/main" val="344679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68C837-16CE-0142-916C-6F9C7AF3D141}"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4EE2C-57BC-564F-901D-F5FF87E685DB}" type="slidenum">
              <a:rPr lang="en-US" smtClean="0"/>
              <a:t>‹#›</a:t>
            </a:fld>
            <a:endParaRPr lang="en-US"/>
          </a:p>
        </p:txBody>
      </p:sp>
    </p:spTree>
    <p:extLst>
      <p:ext uri="{BB962C8B-B14F-4D97-AF65-F5344CB8AC3E}">
        <p14:creationId xmlns:p14="http://schemas.microsoft.com/office/powerpoint/2010/main" val="20012922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8C837-16CE-0142-916C-6F9C7AF3D141}" type="datetimeFigureOut">
              <a:rPr lang="en-US" smtClean="0"/>
              <a:t>8/27/14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4EE2C-57BC-564F-901D-F5FF87E685DB}" type="slidenum">
              <a:rPr lang="en-US" smtClean="0"/>
              <a:t>‹#›</a:t>
            </a:fld>
            <a:endParaRPr lang="en-US"/>
          </a:p>
        </p:txBody>
      </p:sp>
    </p:spTree>
    <p:extLst>
      <p:ext uri="{BB962C8B-B14F-4D97-AF65-F5344CB8AC3E}">
        <p14:creationId xmlns:p14="http://schemas.microsoft.com/office/powerpoint/2010/main" val="28588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4607"/>
            <a:ext cx="7772400" cy="1470025"/>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latin typeface="Avenir Black"/>
              </a:rPr>
              <a:t>Comparing the relative stability of CERES, MISR and MODIS Radiances</a:t>
            </a:r>
            <a:endParaRPr lang="en-US" dirty="0">
              <a:solidFill>
                <a:schemeClr val="bg1"/>
              </a:solidFill>
              <a:effectLst>
                <a:outerShdw blurRad="38100" dist="38100" dir="2700000" algn="tl">
                  <a:srgbClr val="000000">
                    <a:alpha val="43137"/>
                  </a:srgbClr>
                </a:outerShdw>
              </a:effectLst>
              <a:latin typeface="Avenir Black"/>
            </a:endParaRPr>
          </a:p>
        </p:txBody>
      </p:sp>
      <p:sp>
        <p:nvSpPr>
          <p:cNvPr id="3" name="Subtitle 2"/>
          <p:cNvSpPr>
            <a:spLocks noGrp="1"/>
          </p:cNvSpPr>
          <p:nvPr>
            <p:ph type="subTitle" idx="1"/>
          </p:nvPr>
        </p:nvSpPr>
        <p:spPr>
          <a:xfrm>
            <a:off x="1371600" y="4326202"/>
            <a:ext cx="6400800" cy="2548510"/>
          </a:xfrm>
        </p:spPr>
        <p:txBody>
          <a:bodyPr>
            <a:normAutofit fontScale="70000" lnSpcReduction="20000"/>
          </a:bodyPr>
          <a:lstStyle/>
          <a:p>
            <a:r>
              <a:rPr lang="en-US" dirty="0" smtClean="0">
                <a:solidFill>
                  <a:schemeClr val="bg1">
                    <a:lumMod val="85000"/>
                  </a:schemeClr>
                </a:solidFill>
                <a:effectLst>
                  <a:outerShdw blurRad="38100" dist="38100" dir="2700000" algn="tl">
                    <a:srgbClr val="000000">
                      <a:alpha val="43137"/>
                    </a:srgbClr>
                  </a:outerShdw>
                </a:effectLst>
                <a:latin typeface="Avenir Medium"/>
              </a:rPr>
              <a:t>Joseph Corbett and Norman Loeb</a:t>
            </a:r>
          </a:p>
          <a:p>
            <a:endParaRPr lang="en-US" dirty="0">
              <a:solidFill>
                <a:schemeClr val="bg1">
                  <a:lumMod val="85000"/>
                </a:schemeClr>
              </a:solidFill>
              <a:effectLst>
                <a:outerShdw blurRad="38100" dist="38100" dir="2700000" algn="tl">
                  <a:srgbClr val="000000">
                    <a:alpha val="43137"/>
                  </a:srgbClr>
                </a:outerShdw>
              </a:effectLst>
              <a:latin typeface="Avenir Medium"/>
            </a:endParaRPr>
          </a:p>
          <a:p>
            <a:r>
              <a:rPr lang="en-US" dirty="0" smtClean="0">
                <a:solidFill>
                  <a:schemeClr val="bg1">
                    <a:lumMod val="85000"/>
                  </a:schemeClr>
                </a:solidFill>
                <a:effectLst>
                  <a:outerShdw blurRad="38100" dist="38100" dir="2700000" algn="tl">
                    <a:srgbClr val="000000">
                      <a:alpha val="43137"/>
                    </a:srgbClr>
                  </a:outerShdw>
                </a:effectLst>
                <a:latin typeface="Avenir Medium"/>
              </a:rPr>
              <a:t>Thanks to:</a:t>
            </a:r>
          </a:p>
          <a:p>
            <a:r>
              <a:rPr lang="en-US" dirty="0" err="1" smtClean="0">
                <a:solidFill>
                  <a:schemeClr val="bg1">
                    <a:lumMod val="85000"/>
                  </a:schemeClr>
                </a:solidFill>
                <a:effectLst>
                  <a:outerShdw blurRad="38100" dist="38100" dir="2700000" algn="tl">
                    <a:srgbClr val="000000">
                      <a:alpha val="43137"/>
                    </a:srgbClr>
                  </a:outerShdw>
                </a:effectLst>
                <a:latin typeface="Avenir Medium"/>
              </a:rPr>
              <a:t>Wenying</a:t>
            </a:r>
            <a:r>
              <a:rPr lang="en-US" dirty="0" smtClean="0">
                <a:solidFill>
                  <a:schemeClr val="bg1">
                    <a:lumMod val="85000"/>
                  </a:schemeClr>
                </a:solidFill>
                <a:effectLst>
                  <a:outerShdw blurRad="38100" dist="38100" dir="2700000" algn="tl">
                    <a:srgbClr val="000000">
                      <a:alpha val="43137"/>
                    </a:srgbClr>
                  </a:outerShdw>
                </a:effectLst>
                <a:latin typeface="Avenir Medium"/>
              </a:rPr>
              <a:t> Su, Dave </a:t>
            </a:r>
            <a:r>
              <a:rPr lang="en-US" dirty="0" err="1" smtClean="0">
                <a:solidFill>
                  <a:schemeClr val="bg1">
                    <a:lumMod val="85000"/>
                  </a:schemeClr>
                </a:solidFill>
                <a:effectLst>
                  <a:outerShdw blurRad="38100" dist="38100" dir="2700000" algn="tl">
                    <a:srgbClr val="000000">
                      <a:alpha val="43137"/>
                    </a:srgbClr>
                  </a:outerShdw>
                </a:effectLst>
                <a:latin typeface="Avenir Medium"/>
              </a:rPr>
              <a:t>Doelling</a:t>
            </a:r>
            <a:r>
              <a:rPr lang="en-US" dirty="0" smtClean="0">
                <a:solidFill>
                  <a:schemeClr val="bg1">
                    <a:lumMod val="85000"/>
                  </a:schemeClr>
                </a:solidFill>
                <a:effectLst>
                  <a:outerShdw blurRad="38100" dist="38100" dir="2700000" algn="tl">
                    <a:srgbClr val="000000">
                      <a:alpha val="43137"/>
                    </a:srgbClr>
                  </a:outerShdw>
                </a:effectLst>
                <a:latin typeface="Avenir Medium"/>
              </a:rPr>
              <a:t>, </a:t>
            </a:r>
            <a:r>
              <a:rPr lang="en-US" dirty="0" err="1" smtClean="0">
                <a:solidFill>
                  <a:schemeClr val="bg1">
                    <a:lumMod val="85000"/>
                  </a:schemeClr>
                </a:solidFill>
                <a:effectLst>
                  <a:outerShdw blurRad="38100" dist="38100" dir="2700000" algn="tl">
                    <a:srgbClr val="000000">
                      <a:alpha val="43137"/>
                    </a:srgbClr>
                  </a:outerShdw>
                </a:effectLst>
                <a:latin typeface="Avenir Medium"/>
              </a:rPr>
              <a:t>Costy</a:t>
            </a:r>
            <a:r>
              <a:rPr lang="en-US" dirty="0" smtClean="0">
                <a:solidFill>
                  <a:schemeClr val="bg1">
                    <a:lumMod val="85000"/>
                  </a:schemeClr>
                </a:solidFill>
                <a:effectLst>
                  <a:outerShdw blurRad="38100" dist="38100" dir="2700000" algn="tl">
                    <a:srgbClr val="000000">
                      <a:alpha val="43137"/>
                    </a:srgbClr>
                  </a:outerShdw>
                </a:effectLst>
                <a:latin typeface="Avenir Medium"/>
              </a:rPr>
              <a:t> </a:t>
            </a:r>
            <a:r>
              <a:rPr lang="en-US" dirty="0" err="1" smtClean="0">
                <a:solidFill>
                  <a:schemeClr val="bg1">
                    <a:lumMod val="85000"/>
                  </a:schemeClr>
                </a:solidFill>
                <a:effectLst>
                  <a:outerShdw blurRad="38100" dist="38100" dir="2700000" algn="tl">
                    <a:srgbClr val="000000">
                      <a:alpha val="43137"/>
                    </a:srgbClr>
                  </a:outerShdw>
                </a:effectLst>
                <a:latin typeface="Avenir Medium"/>
              </a:rPr>
              <a:t>Lukashin</a:t>
            </a:r>
            <a:r>
              <a:rPr lang="en-US" dirty="0" smtClean="0">
                <a:solidFill>
                  <a:schemeClr val="bg1">
                    <a:lumMod val="85000"/>
                  </a:schemeClr>
                </a:solidFill>
                <a:effectLst>
                  <a:outerShdw blurRad="38100" dist="38100" dir="2700000" algn="tl">
                    <a:srgbClr val="000000">
                      <a:alpha val="43137"/>
                    </a:srgbClr>
                  </a:outerShdw>
                </a:effectLst>
                <a:latin typeface="Avenir Medium"/>
              </a:rPr>
              <a:t> and Walt Miller</a:t>
            </a:r>
          </a:p>
          <a:p>
            <a:endParaRPr lang="en-US" dirty="0" smtClean="0">
              <a:solidFill>
                <a:schemeClr val="bg1">
                  <a:lumMod val="85000"/>
                </a:schemeClr>
              </a:solidFill>
              <a:effectLst>
                <a:outerShdw blurRad="38100" dist="38100" dir="2700000" algn="tl">
                  <a:srgbClr val="000000">
                    <a:alpha val="43137"/>
                  </a:srgbClr>
                </a:outerShdw>
              </a:effectLst>
              <a:latin typeface="Avenir Medium"/>
            </a:endParaRPr>
          </a:p>
          <a:p>
            <a:r>
              <a:rPr lang="en-US" i="1" dirty="0" smtClean="0">
                <a:solidFill>
                  <a:schemeClr val="bg1">
                    <a:lumMod val="85000"/>
                  </a:schemeClr>
                </a:solidFill>
                <a:effectLst>
                  <a:outerShdw blurRad="38100" dist="38100" dir="2700000" algn="tl">
                    <a:srgbClr val="000000">
                      <a:alpha val="43137"/>
                    </a:srgbClr>
                  </a:outerShdw>
                </a:effectLst>
                <a:latin typeface="Avenir Medium"/>
              </a:rPr>
              <a:t>Terra Working Group Meeting Aug 26</a:t>
            </a:r>
            <a:r>
              <a:rPr lang="en-US" i="1" baseline="30000" dirty="0" smtClean="0">
                <a:solidFill>
                  <a:schemeClr val="bg1">
                    <a:lumMod val="85000"/>
                  </a:schemeClr>
                </a:solidFill>
                <a:effectLst>
                  <a:outerShdw blurRad="38100" dist="38100" dir="2700000" algn="tl">
                    <a:srgbClr val="000000">
                      <a:alpha val="43137"/>
                    </a:srgbClr>
                  </a:outerShdw>
                </a:effectLst>
                <a:latin typeface="Avenir Medium"/>
              </a:rPr>
              <a:t>th</a:t>
            </a:r>
            <a:r>
              <a:rPr lang="en-US" i="1" dirty="0" smtClean="0">
                <a:solidFill>
                  <a:schemeClr val="bg1">
                    <a:lumMod val="85000"/>
                  </a:schemeClr>
                </a:solidFill>
                <a:effectLst>
                  <a:outerShdw blurRad="38100" dist="38100" dir="2700000" algn="tl">
                    <a:srgbClr val="000000">
                      <a:alpha val="43137"/>
                    </a:srgbClr>
                  </a:outerShdw>
                </a:effectLst>
                <a:latin typeface="Avenir Medium"/>
              </a:rPr>
              <a:t> 2014 </a:t>
            </a:r>
            <a:endParaRPr lang="en-US" i="1" dirty="0">
              <a:solidFill>
                <a:schemeClr val="bg1">
                  <a:lumMod val="85000"/>
                </a:schemeClr>
              </a:solidFill>
              <a:effectLst>
                <a:outerShdw blurRad="38100" dist="38100" dir="2700000" algn="tl">
                  <a:srgbClr val="000000">
                    <a:alpha val="43137"/>
                  </a:srgbClr>
                </a:outerShdw>
              </a:effectLst>
              <a:latin typeface="Avenir Medium"/>
            </a:endParaRPr>
          </a:p>
        </p:txBody>
      </p:sp>
      <p:pic>
        <p:nvPicPr>
          <p:cNvPr id="4" name="Picture 3" descr="663019main_Terra-logo-fu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079" y="2258149"/>
            <a:ext cx="1947879" cy="1978228"/>
          </a:xfrm>
          <a:prstGeom prst="rect">
            <a:avLst/>
          </a:prstGeom>
        </p:spPr>
      </p:pic>
    </p:spTree>
    <p:extLst>
      <p:ext uri="{BB962C8B-B14F-4D97-AF65-F5344CB8AC3E}">
        <p14:creationId xmlns:p14="http://schemas.microsoft.com/office/powerpoint/2010/main" val="5177424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rel_bias_trends.allsky.Ocean.45N45S.mn_bias.Y02002.withMu0.binnedsampling5_3wm.oceanFile.misrNIRlimit.ceres_misr.byyea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10619841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rel_bias_trends.allsky.Ocean.45N45S.mn_bias.Y02002.withMu0.binnedsampling5_3wm.oceanFile.misrNIRlimit.ceres_modis.byyea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16860634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rel_bias_trends.allsky.Ocean.45N45S.mn_bias.Y02002.withMu0.binnedsampling5_3wm.oceanFile.misrNIRlimit.misr_mis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8501339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rel_bias_trends.allsky.Ocean.45N45S.mn_bias.Y02002.withMu0.binnedsampling5_3wm.oceanFile.misrNIRlimit.modis_misr.byyea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1864539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25331" y="1443841"/>
            <a:ext cx="8798293" cy="3631764"/>
          </a:xfrm>
          <a:prstGeom prst="rect">
            <a:avLst/>
          </a:prstGeom>
        </p:spPr>
        <p:txBody>
          <a:bodyPr wrap="square">
            <a:spAutoFit/>
          </a:bodyPr>
          <a:lstStyle/>
          <a:p>
            <a:r>
              <a:rPr lang="en-US" sz="3200" dirty="0">
                <a:solidFill>
                  <a:schemeClr val="bg1"/>
                </a:solidFill>
                <a:latin typeface="Avenir Book"/>
              </a:rPr>
              <a:t>Conclusions</a:t>
            </a:r>
          </a:p>
          <a:p>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Combining the CERES, MISR and MODIS products gives us a unique </a:t>
            </a:r>
            <a:r>
              <a:rPr lang="en-US" dirty="0" smtClean="0">
                <a:solidFill>
                  <a:schemeClr val="bg1"/>
                </a:solidFill>
                <a:latin typeface="Avenir Book"/>
              </a:rPr>
              <a:t>dataset that we can use to examine the relative stability of the instruments over time.</a:t>
            </a: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smtClean="0">
                <a:solidFill>
                  <a:schemeClr val="bg1"/>
                </a:solidFill>
                <a:latin typeface="Avenir Book"/>
              </a:rPr>
              <a:t>Overall </a:t>
            </a:r>
            <a:r>
              <a:rPr lang="en-US" dirty="0">
                <a:solidFill>
                  <a:schemeClr val="bg1"/>
                </a:solidFill>
                <a:latin typeface="Avenir Book"/>
              </a:rPr>
              <a:t>the trends in the relative drift between the CERES, MISR  and MODIS radiances are low, </a:t>
            </a:r>
            <a:r>
              <a:rPr lang="en-US" dirty="0" smtClean="0">
                <a:solidFill>
                  <a:schemeClr val="bg1"/>
                </a:solidFill>
                <a:latin typeface="Avenir Book"/>
              </a:rPr>
              <a:t>less </a:t>
            </a:r>
            <a:r>
              <a:rPr lang="en-US" dirty="0">
                <a:solidFill>
                  <a:schemeClr val="bg1"/>
                </a:solidFill>
                <a:latin typeface="Avenir Book"/>
              </a:rPr>
              <a:t>than 2.3 %/decade</a:t>
            </a: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And </a:t>
            </a:r>
            <a:r>
              <a:rPr lang="en-US" dirty="0" smtClean="0">
                <a:solidFill>
                  <a:schemeClr val="bg1"/>
                </a:solidFill>
                <a:latin typeface="Avenir Book"/>
              </a:rPr>
              <a:t>except for MODIS they are </a:t>
            </a:r>
            <a:r>
              <a:rPr lang="en-US" dirty="0">
                <a:solidFill>
                  <a:schemeClr val="bg1"/>
                </a:solidFill>
                <a:latin typeface="Avenir Book"/>
              </a:rPr>
              <a:t>less than 1%/</a:t>
            </a:r>
            <a:r>
              <a:rPr lang="en-US" dirty="0" smtClean="0">
                <a:solidFill>
                  <a:schemeClr val="bg1"/>
                </a:solidFill>
                <a:latin typeface="Avenir Book"/>
              </a:rPr>
              <a:t>decade</a:t>
            </a:r>
            <a:endParaRPr lang="en-US" dirty="0">
              <a:solidFill>
                <a:schemeClr val="bg1"/>
              </a:solidFill>
              <a:latin typeface="Avenir Book"/>
            </a:endParaRP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The larger drifts between MODIS and CERES/MISR are mainly due </a:t>
            </a:r>
            <a:r>
              <a:rPr lang="en-US" dirty="0" smtClean="0">
                <a:solidFill>
                  <a:schemeClr val="bg1"/>
                </a:solidFill>
                <a:latin typeface="Avenir Book"/>
              </a:rPr>
              <a:t>to documented </a:t>
            </a:r>
            <a:r>
              <a:rPr lang="en-US" dirty="0">
                <a:solidFill>
                  <a:schemeClr val="bg1"/>
                </a:solidFill>
                <a:latin typeface="Avenir Book"/>
              </a:rPr>
              <a:t>step changes in the calibration.</a:t>
            </a:r>
          </a:p>
        </p:txBody>
      </p:sp>
    </p:spTree>
    <p:extLst>
      <p:ext uri="{BB962C8B-B14F-4D97-AF65-F5344CB8AC3E}">
        <p14:creationId xmlns:p14="http://schemas.microsoft.com/office/powerpoint/2010/main" val="40755155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gressions_by_year.exp0.allsky.Ocean.45N45S.mn_bias.Y02002.withMu0.binnedsampling5_3wm.oceanFile.misrNIRlimi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13587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Rectangle 3"/>
          <p:cNvSpPr/>
          <p:nvPr/>
        </p:nvSpPr>
        <p:spPr>
          <a:xfrm>
            <a:off x="91910" y="751344"/>
            <a:ext cx="8973758" cy="4185762"/>
          </a:xfrm>
          <a:prstGeom prst="rect">
            <a:avLst/>
          </a:prstGeom>
        </p:spPr>
        <p:txBody>
          <a:bodyPr wrap="square">
            <a:spAutoFit/>
          </a:bodyPr>
          <a:lstStyle/>
          <a:p>
            <a:r>
              <a:rPr lang="en-US" sz="3200" dirty="0" smtClean="0">
                <a:solidFill>
                  <a:schemeClr val="bg1"/>
                </a:solidFill>
                <a:latin typeface="Avenir Book"/>
              </a:rPr>
              <a:t>Introduction</a:t>
            </a:r>
            <a:endParaRPr lang="en-US" sz="3200" dirty="0">
              <a:solidFill>
                <a:schemeClr val="bg1"/>
              </a:solidFill>
              <a:latin typeface="Avenir Book"/>
            </a:endParaRPr>
          </a:p>
          <a:p>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14 year record of Terra allows us to compare </a:t>
            </a:r>
            <a:r>
              <a:rPr lang="en-US" dirty="0" smtClean="0">
                <a:solidFill>
                  <a:schemeClr val="bg1"/>
                </a:solidFill>
                <a:latin typeface="Avenir Book"/>
              </a:rPr>
              <a:t>the long-term </a:t>
            </a:r>
            <a:r>
              <a:rPr lang="en-US" dirty="0">
                <a:solidFill>
                  <a:schemeClr val="bg1"/>
                </a:solidFill>
                <a:latin typeface="Avenir Book"/>
              </a:rPr>
              <a:t>relative stability of the radiances from the different </a:t>
            </a:r>
            <a:r>
              <a:rPr lang="en-US" dirty="0" smtClean="0">
                <a:solidFill>
                  <a:schemeClr val="bg1"/>
                </a:solidFill>
                <a:latin typeface="Avenir Book"/>
              </a:rPr>
              <a:t>instruments.</a:t>
            </a:r>
            <a:endParaRPr lang="en-US" dirty="0">
              <a:solidFill>
                <a:schemeClr val="bg1"/>
              </a:solidFill>
              <a:latin typeface="Avenir Book"/>
            </a:endParaRP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We can use this to get a sense of the robustness of trends (or lack of trends as the case may be) in the reflected radiation.</a:t>
            </a: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CERES, MISR and MODIS all have independent calibration techniques so comparing them is a good test of each instruments calibration.</a:t>
            </a: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We use the Single Scanner Footprint - MISR (SSFM) dataset.</a:t>
            </a:r>
          </a:p>
          <a:p>
            <a:pPr marL="742950" lvl="1" indent="-285750">
              <a:buFont typeface="Arial"/>
              <a:buChar char="•"/>
            </a:pPr>
            <a:r>
              <a:rPr lang="en-US" dirty="0" smtClean="0">
                <a:solidFill>
                  <a:schemeClr val="bg1"/>
                </a:solidFill>
                <a:latin typeface="Avenir Book"/>
              </a:rPr>
              <a:t>Combines </a:t>
            </a:r>
            <a:r>
              <a:rPr lang="en-US" dirty="0">
                <a:solidFill>
                  <a:schemeClr val="bg1"/>
                </a:solidFill>
                <a:latin typeface="Avenir Book"/>
              </a:rPr>
              <a:t>CERES, MODIS and MISR radiances and scene information into a single </a:t>
            </a:r>
            <a:r>
              <a:rPr lang="en-US" dirty="0" smtClean="0">
                <a:solidFill>
                  <a:schemeClr val="bg1"/>
                </a:solidFill>
                <a:latin typeface="Avenir Book"/>
              </a:rPr>
              <a:t>dataset.</a:t>
            </a:r>
            <a:endParaRPr lang="en-US" dirty="0">
              <a:solidFill>
                <a:schemeClr val="bg1"/>
              </a:solidFill>
              <a:latin typeface="Avenir Book"/>
            </a:endParaRPr>
          </a:p>
        </p:txBody>
      </p:sp>
    </p:spTree>
    <p:extLst>
      <p:ext uri="{BB962C8B-B14F-4D97-AF65-F5344CB8AC3E}">
        <p14:creationId xmlns:p14="http://schemas.microsoft.com/office/powerpoint/2010/main" val="29190389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8754" y="661720"/>
            <a:ext cx="8831715" cy="5847756"/>
          </a:xfrm>
          <a:prstGeom prst="rect">
            <a:avLst/>
          </a:prstGeom>
        </p:spPr>
        <p:txBody>
          <a:bodyPr wrap="square">
            <a:spAutoFit/>
          </a:bodyPr>
          <a:lstStyle/>
          <a:p>
            <a:r>
              <a:rPr lang="en-US" sz="3200" dirty="0">
                <a:solidFill>
                  <a:schemeClr val="bg1"/>
                </a:solidFill>
                <a:latin typeface="Avenir Book"/>
              </a:rPr>
              <a:t>SSFM Dataset</a:t>
            </a:r>
          </a:p>
          <a:p>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Takes the existing SSF dataset - CERES radiance, flux and MODIS radiances, CERES team cloud information and adds the MISR radiances from the different </a:t>
            </a:r>
            <a:r>
              <a:rPr lang="en-US" dirty="0" smtClean="0">
                <a:solidFill>
                  <a:schemeClr val="bg1"/>
                </a:solidFill>
                <a:latin typeface="Avenir Book"/>
              </a:rPr>
              <a:t>angles.</a:t>
            </a: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smtClean="0">
                <a:solidFill>
                  <a:schemeClr val="bg1"/>
                </a:solidFill>
                <a:latin typeface="Avenir Book"/>
              </a:rPr>
              <a:t>Narrowband radiances consist of the 4 MISR bands (</a:t>
            </a:r>
            <a:r>
              <a:rPr lang="en-US" dirty="0">
                <a:solidFill>
                  <a:schemeClr val="bg1"/>
                </a:solidFill>
                <a:latin typeface="Avenir Book"/>
              </a:rPr>
              <a:t>446, 557, 672 and 868 </a:t>
            </a:r>
            <a:r>
              <a:rPr lang="en-US" dirty="0" smtClean="0">
                <a:solidFill>
                  <a:schemeClr val="bg1"/>
                </a:solidFill>
                <a:latin typeface="Avenir Book"/>
              </a:rPr>
              <a:t>nm) and 2 MODIS bands (</a:t>
            </a:r>
            <a:r>
              <a:rPr lang="en-US" dirty="0">
                <a:solidFill>
                  <a:schemeClr val="bg1"/>
                </a:solidFill>
                <a:latin typeface="Avenir Book"/>
              </a:rPr>
              <a:t>650 and 858 nm </a:t>
            </a:r>
            <a:r>
              <a:rPr lang="en-US" dirty="0" smtClean="0">
                <a:solidFill>
                  <a:schemeClr val="bg1"/>
                </a:solidFill>
                <a:latin typeface="Avenir Book"/>
              </a:rPr>
              <a:t>) </a:t>
            </a:r>
            <a:endParaRPr lang="en-US" dirty="0">
              <a:solidFill>
                <a:schemeClr val="bg1"/>
              </a:solidFill>
              <a:latin typeface="Avenir Book"/>
            </a:endParaRPr>
          </a:p>
          <a:p>
            <a:endParaRPr lang="en-US" dirty="0">
              <a:solidFill>
                <a:schemeClr val="bg1"/>
              </a:solidFill>
              <a:latin typeface="Avenir Book"/>
            </a:endParaRPr>
          </a:p>
          <a:p>
            <a:pPr marL="285750" indent="-285750">
              <a:buFont typeface="Arial"/>
              <a:buChar char="•"/>
            </a:pPr>
            <a:r>
              <a:rPr lang="en-US" dirty="0" smtClean="0">
                <a:solidFill>
                  <a:schemeClr val="bg1"/>
                </a:solidFill>
                <a:latin typeface="Avenir Book"/>
              </a:rPr>
              <a:t>Narrowband radiances are matched in time and space and averaged over the CERES footprint using the CERES point spread function. </a:t>
            </a:r>
          </a:p>
          <a:p>
            <a:pPr marL="285750" indent="-285750">
              <a:buFont typeface="Arial"/>
              <a:buChar char="•"/>
            </a:pPr>
            <a:endParaRPr lang="en-US" dirty="0" smtClean="0">
              <a:solidFill>
                <a:schemeClr val="bg1"/>
              </a:solidFill>
              <a:latin typeface="Avenir Book"/>
            </a:endParaRPr>
          </a:p>
          <a:p>
            <a:pPr marL="285750" indent="-285750">
              <a:buFont typeface="Arial"/>
              <a:buChar char="•"/>
            </a:pPr>
            <a:r>
              <a:rPr lang="en-US" dirty="0" smtClean="0">
                <a:solidFill>
                  <a:schemeClr val="bg1"/>
                </a:solidFill>
                <a:latin typeface="Avenir Book"/>
              </a:rPr>
              <a:t>We </a:t>
            </a:r>
            <a:r>
              <a:rPr lang="en-US" dirty="0">
                <a:solidFill>
                  <a:schemeClr val="bg1"/>
                </a:solidFill>
                <a:latin typeface="Avenir Book"/>
              </a:rPr>
              <a:t>have extended it from </a:t>
            </a:r>
            <a:r>
              <a:rPr lang="en-US" dirty="0" smtClean="0">
                <a:solidFill>
                  <a:schemeClr val="bg1"/>
                </a:solidFill>
                <a:latin typeface="Avenir Book"/>
              </a:rPr>
              <a:t>March 2000 </a:t>
            </a:r>
            <a:r>
              <a:rPr lang="en-US" dirty="0">
                <a:solidFill>
                  <a:schemeClr val="bg1"/>
                </a:solidFill>
                <a:latin typeface="Avenir Book"/>
              </a:rPr>
              <a:t>to February 2014 using the </a:t>
            </a:r>
            <a:r>
              <a:rPr lang="en-US" dirty="0" smtClean="0">
                <a:solidFill>
                  <a:schemeClr val="bg1"/>
                </a:solidFill>
                <a:latin typeface="Avenir Book"/>
              </a:rPr>
              <a:t>CERES FM1 </a:t>
            </a:r>
            <a:r>
              <a:rPr lang="en-US" dirty="0">
                <a:solidFill>
                  <a:schemeClr val="bg1"/>
                </a:solidFill>
                <a:latin typeface="Avenir Book"/>
              </a:rPr>
              <a:t>Edition 3A, MODIS Collections 4 and 5 and </a:t>
            </a:r>
            <a:r>
              <a:rPr lang="en-US" dirty="0" smtClean="0">
                <a:solidFill>
                  <a:schemeClr val="bg1"/>
                </a:solidFill>
                <a:latin typeface="Avenir Book"/>
              </a:rPr>
              <a:t>MISR Level1 Ellipsoid F03_0024 </a:t>
            </a:r>
            <a:r>
              <a:rPr lang="en-US" dirty="0">
                <a:solidFill>
                  <a:schemeClr val="bg1"/>
                </a:solidFill>
                <a:latin typeface="Avenir Book"/>
              </a:rPr>
              <a:t>datasets.  </a:t>
            </a: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Processed every 16th day of data in order to get the orbit repeat </a:t>
            </a:r>
            <a:r>
              <a:rPr lang="en-US" dirty="0" smtClean="0">
                <a:solidFill>
                  <a:schemeClr val="bg1"/>
                </a:solidFill>
                <a:latin typeface="Avenir Book"/>
              </a:rPr>
              <a:t>cycle but limit the processing time and dataset size.</a:t>
            </a:r>
          </a:p>
          <a:p>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This version is limited to CERES cross track viewing angles of </a:t>
            </a:r>
            <a:r>
              <a:rPr lang="en-US" sz="1600" dirty="0">
                <a:solidFill>
                  <a:schemeClr val="bg1"/>
                </a:solidFill>
                <a:latin typeface="Avenir Book"/>
              </a:rPr>
              <a:t>&lt;</a:t>
            </a:r>
            <a:r>
              <a:rPr lang="en-US" dirty="0" smtClean="0">
                <a:solidFill>
                  <a:schemeClr val="bg1"/>
                </a:solidFill>
                <a:latin typeface="Avenir Book"/>
              </a:rPr>
              <a:t>5</a:t>
            </a:r>
            <a:r>
              <a:rPr lang="en-US" dirty="0">
                <a:solidFill>
                  <a:schemeClr val="bg1"/>
                </a:solidFill>
                <a:latin typeface="Avenir Book"/>
              </a:rPr>
              <a:t>°.</a:t>
            </a:r>
          </a:p>
        </p:txBody>
      </p:sp>
    </p:spTree>
    <p:extLst>
      <p:ext uri="{BB962C8B-B14F-4D97-AF65-F5344CB8AC3E}">
        <p14:creationId xmlns:p14="http://schemas.microsoft.com/office/powerpoint/2010/main" val="22226311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patial_dist.allsky.cmang10.99percov.201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9159987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patial_dist.allsky.Ocean.45N45S.mn_bias.Y02002.withMu0.binnedsampling5_3wm.oceanFile.misrNIRlimit.cmang10.99percov.201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7580735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amples_by_yea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42144335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amples_by_yea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
        <p:nvSpPr>
          <p:cNvPr id="3" name="Donut 2"/>
          <p:cNvSpPr/>
          <p:nvPr/>
        </p:nvSpPr>
        <p:spPr>
          <a:xfrm>
            <a:off x="1270000" y="2755515"/>
            <a:ext cx="1154545" cy="2986425"/>
          </a:xfrm>
          <a:prstGeom prst="donut">
            <a:avLst>
              <a:gd name="adj" fmla="val 3370"/>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017818" y="4733636"/>
            <a:ext cx="2963333" cy="369332"/>
          </a:xfrm>
          <a:prstGeom prst="rect">
            <a:avLst/>
          </a:prstGeom>
          <a:noFill/>
        </p:spPr>
        <p:txBody>
          <a:bodyPr wrap="square" rtlCol="0">
            <a:spAutoFit/>
          </a:bodyPr>
          <a:lstStyle/>
          <a:p>
            <a:r>
              <a:rPr lang="en-US" dirty="0" smtClean="0">
                <a:solidFill>
                  <a:srgbClr val="FF0000"/>
                </a:solidFill>
                <a:latin typeface="Avenir Black"/>
              </a:rPr>
              <a:t>FM1 in RAPS mode</a:t>
            </a:r>
            <a:endParaRPr lang="en-US" dirty="0">
              <a:solidFill>
                <a:srgbClr val="FF0000"/>
              </a:solidFill>
              <a:latin typeface="Avenir Black"/>
            </a:endParaRPr>
          </a:p>
        </p:txBody>
      </p:sp>
      <p:cxnSp>
        <p:nvCxnSpPr>
          <p:cNvPr id="6" name="Straight Arrow Connector 5"/>
          <p:cNvCxnSpPr>
            <a:stCxn id="4" idx="1"/>
          </p:cNvCxnSpPr>
          <p:nvPr/>
        </p:nvCxnSpPr>
        <p:spPr>
          <a:xfrm flipH="1" flipV="1">
            <a:off x="2016606" y="4287212"/>
            <a:ext cx="2001212" cy="63109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Donut 6"/>
          <p:cNvSpPr/>
          <p:nvPr/>
        </p:nvSpPr>
        <p:spPr>
          <a:xfrm>
            <a:off x="3509817" y="2008908"/>
            <a:ext cx="892849" cy="746607"/>
          </a:xfrm>
          <a:prstGeom prst="donut">
            <a:avLst>
              <a:gd name="adj" fmla="val 3370"/>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870642" y="3292764"/>
            <a:ext cx="2963333" cy="646331"/>
          </a:xfrm>
          <a:prstGeom prst="rect">
            <a:avLst/>
          </a:prstGeom>
          <a:noFill/>
        </p:spPr>
        <p:txBody>
          <a:bodyPr wrap="square" rtlCol="0">
            <a:spAutoFit/>
          </a:bodyPr>
          <a:lstStyle/>
          <a:p>
            <a:r>
              <a:rPr lang="en-US" dirty="0" smtClean="0">
                <a:solidFill>
                  <a:srgbClr val="FF0000"/>
                </a:solidFill>
                <a:latin typeface="Avenir Black"/>
              </a:rPr>
              <a:t>FM1 stowed Jan, Feb, Mar 2006</a:t>
            </a:r>
            <a:endParaRPr lang="en-US" dirty="0">
              <a:solidFill>
                <a:srgbClr val="FF0000"/>
              </a:solidFill>
              <a:latin typeface="Avenir Black"/>
            </a:endParaRPr>
          </a:p>
        </p:txBody>
      </p:sp>
      <p:cxnSp>
        <p:nvCxnSpPr>
          <p:cNvPr id="10" name="Straight Arrow Connector 9"/>
          <p:cNvCxnSpPr/>
          <p:nvPr/>
        </p:nvCxnSpPr>
        <p:spPr>
          <a:xfrm flipH="1" flipV="1">
            <a:off x="4017818" y="2463030"/>
            <a:ext cx="852824" cy="115454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4257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33689" y="440695"/>
            <a:ext cx="8856780" cy="6124755"/>
          </a:xfrm>
          <a:prstGeom prst="rect">
            <a:avLst/>
          </a:prstGeom>
        </p:spPr>
        <p:txBody>
          <a:bodyPr wrap="square">
            <a:spAutoFit/>
          </a:bodyPr>
          <a:lstStyle/>
          <a:p>
            <a:r>
              <a:rPr lang="en-US" sz="3200" dirty="0">
                <a:solidFill>
                  <a:schemeClr val="bg1"/>
                </a:solidFill>
                <a:latin typeface="Avenir Book"/>
              </a:rPr>
              <a:t>Method</a:t>
            </a:r>
          </a:p>
          <a:p>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Average the ‘y’ and ‘x’ radiance in 5 </a:t>
            </a:r>
            <a:r>
              <a:rPr lang="en-US" dirty="0" smtClean="0">
                <a:solidFill>
                  <a:schemeClr val="bg1"/>
                </a:solidFill>
                <a:latin typeface="Avenir Book"/>
              </a:rPr>
              <a:t>Wm</a:t>
            </a:r>
            <a:r>
              <a:rPr lang="en-US" baseline="30000" dirty="0">
                <a:solidFill>
                  <a:schemeClr val="bg1"/>
                </a:solidFill>
                <a:latin typeface="Avenir Book"/>
              </a:rPr>
              <a:t>-</a:t>
            </a:r>
            <a:r>
              <a:rPr lang="en-US" baseline="30000" dirty="0" smtClean="0">
                <a:solidFill>
                  <a:schemeClr val="bg1"/>
                </a:solidFill>
                <a:latin typeface="Avenir Book"/>
              </a:rPr>
              <a:t>2</a:t>
            </a:r>
            <a:r>
              <a:rPr lang="en-US" dirty="0" smtClean="0">
                <a:solidFill>
                  <a:schemeClr val="bg1"/>
                </a:solidFill>
                <a:latin typeface="Avenir Book"/>
              </a:rPr>
              <a:t>sr</a:t>
            </a:r>
            <a:r>
              <a:rPr lang="en-US" baseline="30000" dirty="0" smtClean="0">
                <a:solidFill>
                  <a:schemeClr val="bg1"/>
                </a:solidFill>
                <a:latin typeface="Avenir Book"/>
              </a:rPr>
              <a:t>-1</a:t>
            </a:r>
            <a:r>
              <a:rPr lang="en-US" dirty="0">
                <a:solidFill>
                  <a:schemeClr val="bg1"/>
                </a:solidFill>
                <a:latin typeface="Avenir Book"/>
              </a:rPr>
              <a:t> </a:t>
            </a:r>
            <a:r>
              <a:rPr lang="en-US" dirty="0" smtClean="0">
                <a:solidFill>
                  <a:schemeClr val="bg1"/>
                </a:solidFill>
                <a:latin typeface="Avenir Book"/>
              </a:rPr>
              <a:t>(3 </a:t>
            </a:r>
            <a:r>
              <a:rPr lang="en-US" dirty="0">
                <a:solidFill>
                  <a:schemeClr val="bg1"/>
                </a:solidFill>
                <a:latin typeface="Avenir Book"/>
              </a:rPr>
              <a:t>Wm</a:t>
            </a:r>
            <a:r>
              <a:rPr lang="en-US" baseline="30000" dirty="0">
                <a:solidFill>
                  <a:schemeClr val="bg1"/>
                </a:solidFill>
                <a:latin typeface="Avenir Book"/>
              </a:rPr>
              <a:t>-2</a:t>
            </a:r>
            <a:r>
              <a:rPr lang="en-US" dirty="0">
                <a:solidFill>
                  <a:schemeClr val="bg1"/>
                </a:solidFill>
                <a:latin typeface="Avenir Book"/>
              </a:rPr>
              <a:t>sr</a:t>
            </a:r>
            <a:r>
              <a:rPr lang="en-US" baseline="30000" dirty="0">
                <a:solidFill>
                  <a:schemeClr val="bg1"/>
                </a:solidFill>
                <a:latin typeface="Avenir Book"/>
              </a:rPr>
              <a:t>-1</a:t>
            </a:r>
            <a:r>
              <a:rPr lang="en-US" dirty="0">
                <a:solidFill>
                  <a:schemeClr val="bg1"/>
                </a:solidFill>
                <a:latin typeface="Avenir Book"/>
              </a:rPr>
              <a:t> </a:t>
            </a:r>
            <a:r>
              <a:rPr lang="en-US" dirty="0" smtClean="0">
                <a:solidFill>
                  <a:schemeClr val="bg1"/>
                </a:solidFill>
                <a:latin typeface="Avenir Book"/>
              </a:rPr>
              <a:t>if ‘x’ is a NIR band) bins </a:t>
            </a:r>
            <a:r>
              <a:rPr lang="en-US" dirty="0">
                <a:solidFill>
                  <a:schemeClr val="bg1"/>
                </a:solidFill>
                <a:latin typeface="Avenir Book"/>
              </a:rPr>
              <a:t>of the ‘x’ </a:t>
            </a:r>
            <a:r>
              <a:rPr lang="en-US" dirty="0" smtClean="0">
                <a:solidFill>
                  <a:schemeClr val="bg1"/>
                </a:solidFill>
                <a:latin typeface="Avenir Book"/>
              </a:rPr>
              <a:t>radiance </a:t>
            </a:r>
            <a:r>
              <a:rPr lang="en-US" dirty="0" smtClean="0">
                <a:solidFill>
                  <a:schemeClr val="bg1"/>
                </a:solidFill>
                <a:latin typeface="Avenir Book"/>
                <a:sym typeface="Wingdings"/>
              </a:rPr>
              <a:t> </a:t>
            </a:r>
            <a:r>
              <a:rPr lang="en-US" b="1" dirty="0" smtClean="0">
                <a:solidFill>
                  <a:schemeClr val="bg1"/>
                </a:solidFill>
                <a:latin typeface="Avenir Book"/>
                <a:sym typeface="Wingdings"/>
              </a:rPr>
              <a:t>µ</a:t>
            </a:r>
            <a:r>
              <a:rPr lang="en-US" baseline="-25000" dirty="0" smtClean="0">
                <a:solidFill>
                  <a:schemeClr val="bg1"/>
                </a:solidFill>
                <a:latin typeface="Avenir Book"/>
                <a:sym typeface="Wingdings"/>
              </a:rPr>
              <a:t>x</a:t>
            </a:r>
            <a:r>
              <a:rPr lang="en-US" dirty="0" smtClean="0">
                <a:solidFill>
                  <a:schemeClr val="bg1"/>
                </a:solidFill>
                <a:latin typeface="Avenir Book"/>
                <a:sym typeface="Wingdings"/>
              </a:rPr>
              <a:t>,</a:t>
            </a:r>
            <a:r>
              <a:rPr lang="en-US" dirty="0">
                <a:solidFill>
                  <a:schemeClr val="bg1"/>
                </a:solidFill>
                <a:latin typeface="Avenir Book"/>
                <a:sym typeface="Wingdings"/>
              </a:rPr>
              <a:t> </a:t>
            </a:r>
            <a:r>
              <a:rPr lang="en-US" dirty="0" smtClean="0">
                <a:solidFill>
                  <a:schemeClr val="bg1"/>
                </a:solidFill>
                <a:latin typeface="Avenir Book"/>
                <a:sym typeface="Wingdings"/>
              </a:rPr>
              <a:t>µ</a:t>
            </a:r>
            <a:r>
              <a:rPr lang="en-US" baseline="-25000" dirty="0" smtClean="0">
                <a:solidFill>
                  <a:schemeClr val="bg1"/>
                </a:solidFill>
                <a:latin typeface="Avenir Book"/>
                <a:sym typeface="Wingdings"/>
              </a:rPr>
              <a:t>y</a:t>
            </a:r>
            <a:endParaRPr lang="en-US" baseline="-25000" dirty="0">
              <a:solidFill>
                <a:schemeClr val="bg1"/>
              </a:solidFill>
              <a:latin typeface="Avenir Book"/>
            </a:endParaRP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Perform linear regressions between </a:t>
            </a:r>
            <a:r>
              <a:rPr lang="en-US" b="1" dirty="0" smtClean="0">
                <a:solidFill>
                  <a:schemeClr val="bg1"/>
                </a:solidFill>
                <a:latin typeface="Avenir Book"/>
                <a:sym typeface="Wingdings"/>
              </a:rPr>
              <a:t>µ</a:t>
            </a:r>
            <a:r>
              <a:rPr lang="en-US" baseline="-25000" dirty="0" smtClean="0">
                <a:solidFill>
                  <a:schemeClr val="bg1"/>
                </a:solidFill>
                <a:latin typeface="Avenir Book"/>
                <a:sym typeface="Wingdings"/>
              </a:rPr>
              <a:t>x</a:t>
            </a:r>
            <a:r>
              <a:rPr lang="en-US" dirty="0" smtClean="0">
                <a:solidFill>
                  <a:schemeClr val="bg1"/>
                </a:solidFill>
                <a:latin typeface="Avenir Book"/>
                <a:sym typeface="Wingdings"/>
              </a:rPr>
              <a:t> and µ</a:t>
            </a:r>
            <a:r>
              <a:rPr lang="en-US" baseline="-25000" dirty="0" smtClean="0">
                <a:solidFill>
                  <a:schemeClr val="bg1"/>
                </a:solidFill>
                <a:latin typeface="Avenir Book"/>
                <a:sym typeface="Wingdings"/>
              </a:rPr>
              <a:t>y </a:t>
            </a:r>
            <a:r>
              <a:rPr lang="en-US" dirty="0" smtClean="0">
                <a:solidFill>
                  <a:schemeClr val="bg1"/>
                </a:solidFill>
                <a:latin typeface="Avenir Book"/>
              </a:rPr>
              <a:t>for </a:t>
            </a:r>
            <a:r>
              <a:rPr lang="en-US" dirty="0">
                <a:solidFill>
                  <a:schemeClr val="bg1"/>
                </a:solidFill>
                <a:latin typeface="Avenir Book"/>
              </a:rPr>
              <a:t>each year.</a:t>
            </a: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Use that to estimate </a:t>
            </a:r>
            <a:r>
              <a:rPr lang="en-US" dirty="0" smtClean="0">
                <a:solidFill>
                  <a:schemeClr val="bg1"/>
                </a:solidFill>
                <a:latin typeface="Avenir Book"/>
              </a:rPr>
              <a:t>a ‘Y’ </a:t>
            </a:r>
            <a:r>
              <a:rPr lang="en-US" dirty="0">
                <a:solidFill>
                  <a:schemeClr val="bg1"/>
                </a:solidFill>
                <a:latin typeface="Avenir Book"/>
              </a:rPr>
              <a:t>radiance as a function of the </a:t>
            </a:r>
            <a:r>
              <a:rPr lang="en-US" b="1" dirty="0" smtClean="0">
                <a:solidFill>
                  <a:schemeClr val="bg1"/>
                </a:solidFill>
                <a:latin typeface="Avenir Book"/>
                <a:sym typeface="Wingdings"/>
              </a:rPr>
              <a:t>µ</a:t>
            </a:r>
            <a:r>
              <a:rPr lang="en-US" baseline="-25000" dirty="0" smtClean="0">
                <a:solidFill>
                  <a:schemeClr val="bg1"/>
                </a:solidFill>
                <a:latin typeface="Avenir Book"/>
                <a:sym typeface="Wingdings"/>
              </a:rPr>
              <a:t>x</a:t>
            </a:r>
            <a:r>
              <a:rPr lang="en-US" dirty="0" smtClean="0">
                <a:solidFill>
                  <a:schemeClr val="bg1"/>
                </a:solidFill>
                <a:latin typeface="Avenir Book"/>
              </a:rPr>
              <a:t> </a:t>
            </a:r>
            <a:r>
              <a:rPr lang="en-US" dirty="0">
                <a:solidFill>
                  <a:schemeClr val="bg1"/>
                </a:solidFill>
                <a:latin typeface="Avenir Book"/>
              </a:rPr>
              <a:t>radiance.</a:t>
            </a: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Repeat using the regression coefficients from the reference year (2002).</a:t>
            </a: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Calculate the </a:t>
            </a:r>
            <a:r>
              <a:rPr lang="en-US" dirty="0" smtClean="0">
                <a:solidFill>
                  <a:schemeClr val="bg1"/>
                </a:solidFill>
                <a:latin typeface="Avenir Book"/>
              </a:rPr>
              <a:t>mean relative </a:t>
            </a:r>
            <a:r>
              <a:rPr lang="en-US" dirty="0">
                <a:solidFill>
                  <a:schemeClr val="bg1"/>
                </a:solidFill>
                <a:latin typeface="Avenir Book"/>
              </a:rPr>
              <a:t>bias </a:t>
            </a:r>
            <a:r>
              <a:rPr lang="en-US" dirty="0" smtClean="0">
                <a:solidFill>
                  <a:schemeClr val="bg1"/>
                </a:solidFill>
                <a:latin typeface="Avenir Book"/>
                <a:sym typeface="Wingdings"/>
              </a:rPr>
              <a:t> (</a:t>
            </a:r>
            <a:r>
              <a:rPr lang="en-US" dirty="0" smtClean="0">
                <a:solidFill>
                  <a:schemeClr val="bg1"/>
                </a:solidFill>
                <a:latin typeface="Avenir Book"/>
              </a:rPr>
              <a:t>Y - Y</a:t>
            </a:r>
            <a:r>
              <a:rPr lang="en-US" baseline="-25000" dirty="0" smtClean="0">
                <a:solidFill>
                  <a:schemeClr val="bg1"/>
                </a:solidFill>
                <a:latin typeface="Avenir Book"/>
              </a:rPr>
              <a:t>2002</a:t>
            </a:r>
            <a:r>
              <a:rPr lang="en-US" dirty="0" smtClean="0">
                <a:solidFill>
                  <a:schemeClr val="bg1"/>
                </a:solidFill>
                <a:latin typeface="Avenir Book"/>
              </a:rPr>
              <a:t>)/</a:t>
            </a:r>
            <a:r>
              <a:rPr lang="en-US" dirty="0">
                <a:solidFill>
                  <a:schemeClr val="bg1"/>
                </a:solidFill>
                <a:latin typeface="Avenir Book"/>
              </a:rPr>
              <a:t>Y</a:t>
            </a:r>
            <a:r>
              <a:rPr lang="en-US" baseline="-25000" dirty="0">
                <a:solidFill>
                  <a:schemeClr val="bg1"/>
                </a:solidFill>
                <a:latin typeface="Avenir Book"/>
              </a:rPr>
              <a:t>2002</a:t>
            </a:r>
            <a:r>
              <a:rPr lang="en-US" dirty="0" smtClean="0">
                <a:solidFill>
                  <a:schemeClr val="bg1"/>
                </a:solidFill>
                <a:latin typeface="Avenir Book"/>
              </a:rPr>
              <a:t>.</a:t>
            </a:r>
            <a:endParaRPr lang="en-US" dirty="0">
              <a:solidFill>
                <a:schemeClr val="bg1"/>
              </a:solidFill>
              <a:latin typeface="Avenir Book"/>
            </a:endParaRP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Tells us how the ‘y’ radiance has changed with respect to the ‘x’ radiance over time.</a:t>
            </a: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A positive bias indicates increase in the </a:t>
            </a:r>
            <a:r>
              <a:rPr lang="en-US" dirty="0" smtClean="0">
                <a:solidFill>
                  <a:schemeClr val="bg1"/>
                </a:solidFill>
                <a:latin typeface="Avenir Book"/>
              </a:rPr>
              <a:t>’y’ </a:t>
            </a:r>
            <a:r>
              <a:rPr lang="en-US" dirty="0">
                <a:solidFill>
                  <a:schemeClr val="bg1"/>
                </a:solidFill>
                <a:latin typeface="Avenir Book"/>
              </a:rPr>
              <a:t>radiance relative to the </a:t>
            </a:r>
            <a:r>
              <a:rPr lang="en-US" dirty="0" smtClean="0">
                <a:solidFill>
                  <a:schemeClr val="bg1"/>
                </a:solidFill>
                <a:latin typeface="Avenir Book"/>
              </a:rPr>
              <a:t>‘x’ </a:t>
            </a:r>
            <a:r>
              <a:rPr lang="en-US" dirty="0">
                <a:solidFill>
                  <a:schemeClr val="bg1"/>
                </a:solidFill>
                <a:latin typeface="Avenir Book"/>
              </a:rPr>
              <a:t>radiance and negative bias indicates a decrease in the </a:t>
            </a:r>
            <a:r>
              <a:rPr lang="en-US" dirty="0" smtClean="0">
                <a:solidFill>
                  <a:schemeClr val="bg1"/>
                </a:solidFill>
                <a:latin typeface="Avenir Book"/>
              </a:rPr>
              <a:t>’y’ </a:t>
            </a:r>
            <a:r>
              <a:rPr lang="en-US" dirty="0">
                <a:solidFill>
                  <a:schemeClr val="bg1"/>
                </a:solidFill>
                <a:latin typeface="Avenir Book"/>
              </a:rPr>
              <a:t>radiance relative to the </a:t>
            </a:r>
            <a:r>
              <a:rPr lang="en-US" dirty="0" smtClean="0">
                <a:solidFill>
                  <a:schemeClr val="bg1"/>
                </a:solidFill>
                <a:latin typeface="Avenir Book"/>
              </a:rPr>
              <a:t>‘x’ </a:t>
            </a:r>
            <a:r>
              <a:rPr lang="en-US" dirty="0">
                <a:solidFill>
                  <a:schemeClr val="bg1"/>
                </a:solidFill>
                <a:latin typeface="Avenir Book"/>
              </a:rPr>
              <a:t>radiance.</a:t>
            </a:r>
          </a:p>
          <a:p>
            <a:pPr marL="285750" indent="-285750">
              <a:buFont typeface="Arial"/>
              <a:buChar char="•"/>
            </a:pPr>
            <a:endParaRPr lang="en-US" dirty="0">
              <a:solidFill>
                <a:schemeClr val="bg1"/>
              </a:solidFill>
              <a:latin typeface="Avenir Book"/>
            </a:endParaRPr>
          </a:p>
          <a:p>
            <a:pPr marL="285750" indent="-285750">
              <a:buFont typeface="Arial"/>
              <a:buChar char="•"/>
            </a:pPr>
            <a:r>
              <a:rPr lang="en-US" dirty="0">
                <a:solidFill>
                  <a:schemeClr val="bg1"/>
                </a:solidFill>
                <a:latin typeface="Avenir Book"/>
              </a:rPr>
              <a:t>Important to </a:t>
            </a:r>
            <a:r>
              <a:rPr lang="en-US" dirty="0" smtClean="0">
                <a:solidFill>
                  <a:schemeClr val="bg1"/>
                </a:solidFill>
                <a:latin typeface="Avenir Book"/>
              </a:rPr>
              <a:t>note that as these </a:t>
            </a:r>
            <a:r>
              <a:rPr lang="en-US" dirty="0">
                <a:solidFill>
                  <a:schemeClr val="bg1"/>
                </a:solidFill>
                <a:latin typeface="Avenir Book"/>
              </a:rPr>
              <a:t>are relative </a:t>
            </a:r>
            <a:r>
              <a:rPr lang="en-US" dirty="0" smtClean="0">
                <a:solidFill>
                  <a:schemeClr val="bg1"/>
                </a:solidFill>
                <a:latin typeface="Avenir Book"/>
              </a:rPr>
              <a:t>biases </a:t>
            </a:r>
            <a:r>
              <a:rPr lang="en-US" dirty="0">
                <a:solidFill>
                  <a:schemeClr val="bg1"/>
                </a:solidFill>
                <a:latin typeface="Avenir Book"/>
              </a:rPr>
              <a:t>we can’t </a:t>
            </a:r>
            <a:r>
              <a:rPr lang="en-US" dirty="0" smtClean="0">
                <a:solidFill>
                  <a:schemeClr val="bg1"/>
                </a:solidFill>
                <a:latin typeface="Avenir Book"/>
              </a:rPr>
              <a:t>use </a:t>
            </a:r>
            <a:r>
              <a:rPr lang="en-US" dirty="0">
                <a:solidFill>
                  <a:schemeClr val="bg1"/>
                </a:solidFill>
                <a:latin typeface="Avenir Book"/>
              </a:rPr>
              <a:t>them to say which </a:t>
            </a:r>
            <a:r>
              <a:rPr lang="en-US" dirty="0" smtClean="0">
                <a:solidFill>
                  <a:schemeClr val="bg1"/>
                </a:solidFill>
                <a:latin typeface="Avenir Book"/>
              </a:rPr>
              <a:t>instrument </a:t>
            </a:r>
            <a:r>
              <a:rPr lang="en-US" dirty="0">
                <a:solidFill>
                  <a:schemeClr val="bg1"/>
                </a:solidFill>
                <a:latin typeface="Avenir Book"/>
              </a:rPr>
              <a:t>is the more stable.</a:t>
            </a:r>
          </a:p>
        </p:txBody>
      </p:sp>
    </p:spTree>
    <p:extLst>
      <p:ext uri="{BB962C8B-B14F-4D97-AF65-F5344CB8AC3E}">
        <p14:creationId xmlns:p14="http://schemas.microsoft.com/office/powerpoint/2010/main" val="30088590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method_plot.exp0.allsky.Ocean.45N45S.mn_bias.Y02002.withMu0.binnedsampling5_3wm.oceanFile.misrNIRlimit.20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0"/>
            <a:ext cx="6858000" cy="6858000"/>
          </a:xfrm>
          <a:prstGeom prst="rect">
            <a:avLst/>
          </a:prstGeom>
        </p:spPr>
      </p:pic>
    </p:spTree>
    <p:extLst>
      <p:ext uri="{BB962C8B-B14F-4D97-AF65-F5344CB8AC3E}">
        <p14:creationId xmlns:p14="http://schemas.microsoft.com/office/powerpoint/2010/main" val="37319479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5118</TotalTime>
  <Words>2204</Words>
  <Application>Microsoft Macintosh PowerPoint</Application>
  <PresentationFormat>On-screen Show (4:3)</PresentationFormat>
  <Paragraphs>127</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Comparing the relative stability of CERES, MISR and MODIS Radiances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Lockheed Martin IS&amp;GS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Corbett</dc:creator>
  <cp:lastModifiedBy>Michael King</cp:lastModifiedBy>
  <cp:revision>88</cp:revision>
  <dcterms:created xsi:type="dcterms:W3CDTF">2014-08-08T18:33:16Z</dcterms:created>
  <dcterms:modified xsi:type="dcterms:W3CDTF">2014-08-27T23:12:17Z</dcterms:modified>
</cp:coreProperties>
</file>