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5"/>
  </p:notesMasterIdLst>
  <p:sldIdLst>
    <p:sldId id="261" r:id="rId2"/>
    <p:sldId id="274" r:id="rId3"/>
    <p:sldId id="260" r:id="rId4"/>
    <p:sldId id="257" r:id="rId5"/>
    <p:sldId id="262" r:id="rId6"/>
    <p:sldId id="263" r:id="rId7"/>
    <p:sldId id="265" r:id="rId8"/>
    <p:sldId id="266" r:id="rId9"/>
    <p:sldId id="267" r:id="rId10"/>
    <p:sldId id="268" r:id="rId11"/>
    <p:sldId id="270" r:id="rId12"/>
    <p:sldId id="271" r:id="rId13"/>
    <p:sldId id="272" r:id="rId14"/>
    <p:sldId id="275" r:id="rId15"/>
    <p:sldId id="273" r:id="rId16"/>
    <p:sldId id="277" r:id="rId17"/>
    <p:sldId id="278" r:id="rId18"/>
    <p:sldId id="279" r:id="rId19"/>
    <p:sldId id="280" r:id="rId20"/>
    <p:sldId id="269" r:id="rId21"/>
    <p:sldId id="276" r:id="rId22"/>
    <p:sldId id="281" r:id="rId23"/>
    <p:sldId id="28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53" d="100"/>
          <a:sy n="153" d="100"/>
        </p:scale>
        <p:origin x="-304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35EDB9-5EC0-4E4C-9B23-80B9AFF0F198}" type="datetimeFigureOut">
              <a:rPr lang="en-US" smtClean="0"/>
              <a:t>8/27/14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1965E7-30E1-4FA2-A3A0-CE047ADB0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108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965E7-30E1-4FA2-A3A0-CE047ADB0A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4636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965E7-30E1-4FA2-A3A0-CE047ADB0A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39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965E7-30E1-4FA2-A3A0-CE047ADB0A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293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965E7-30E1-4FA2-A3A0-CE047ADB0AC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269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965E7-30E1-4FA2-A3A0-CE047ADB0AC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4591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965E7-30E1-4FA2-A3A0-CE047ADB0AC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87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965E7-30E1-4FA2-A3A0-CE047ADB0AC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4699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965E7-30E1-4FA2-A3A0-CE047ADB0AC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119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965E7-30E1-4FA2-A3A0-CE047ADB0AC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3913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965E7-30E1-4FA2-A3A0-CE047ADB0AC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3222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965E7-30E1-4FA2-A3A0-CE047ADB0AC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33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965E7-30E1-4FA2-A3A0-CE047ADB0A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58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965E7-30E1-4FA2-A3A0-CE047ADB0AC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647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965E7-30E1-4FA2-A3A0-CE047ADB0AC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0422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965E7-30E1-4FA2-A3A0-CE047ADB0AC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6953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965E7-30E1-4FA2-A3A0-CE047ADB0AC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28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965E7-30E1-4FA2-A3A0-CE047ADB0A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328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965E7-30E1-4FA2-A3A0-CE047ADB0A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290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965E7-30E1-4FA2-A3A0-CE047ADB0A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53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965E7-30E1-4FA2-A3A0-CE047ADB0A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25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965E7-30E1-4FA2-A3A0-CE047ADB0A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344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965E7-30E1-4FA2-A3A0-CE047ADB0A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9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965E7-30E1-4FA2-A3A0-CE047ADB0AC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44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2426" y="2895600"/>
            <a:ext cx="4572000" cy="13687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0" y="4743451"/>
            <a:ext cx="9144000" cy="21145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0" y="4714875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ate Placeholder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C8006-71DF-43D9-A2AB-D5F6CAF05BBB}" type="datetimeFigureOut">
              <a:rPr lang="en-US" smtClean="0"/>
              <a:t>8/27/14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A4E5EA-6343-40D1-BFE8-553910CC8EE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52426" y="457200"/>
            <a:ext cx="7680960" cy="2438399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kumimoji="0" lang="en-US" sz="6000" b="1" i="0" u="none" strike="noStrike" kern="1200" cap="none" spc="0" normalizeH="0" baseline="0" noProof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C8006-71DF-43D9-A2AB-D5F6CAF05BBB}" type="datetimeFigureOut">
              <a:rPr lang="en-US" smtClean="0"/>
              <a:t>8/27/14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4E5EA-6343-40D1-BFE8-553910CC8E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C8006-71DF-43D9-A2AB-D5F6CAF05BBB}" type="datetimeFigureOut">
              <a:rPr lang="en-US" smtClean="0"/>
              <a:t>8/27/14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4E5EA-6343-40D1-BFE8-553910CC8EE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7680960" cy="4724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CAC8006-71DF-43D9-A2AB-D5F6CAF05BBB}" type="datetimeFigureOut">
              <a:rPr lang="en-US" smtClean="0"/>
              <a:t>8/27/14</a:t>
            </a:fld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BA4E5EA-6343-40D1-BFE8-553910CC8EE7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352426" y="4003302"/>
            <a:ext cx="4572000" cy="1178298"/>
          </a:xfrm>
        </p:spPr>
        <p:txBody>
          <a:bodyPr>
            <a:normAutofit/>
          </a:bodyPr>
          <a:lstStyle>
            <a:lvl1pPr marL="0" indent="0" algn="l">
              <a:buNone/>
              <a:defRPr sz="2000" b="0" i="1" cap="none" spc="12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C8006-71DF-43D9-A2AB-D5F6CAF05BBB}" type="datetimeFigureOut">
              <a:rPr lang="en-US" smtClean="0"/>
              <a:t>8/27/14</a:t>
            </a:fld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A4E5EA-6343-40D1-BFE8-553910CC8EE7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-4439" y="182880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354366" y="1990078"/>
            <a:ext cx="8439912" cy="1984248"/>
          </a:xfrm>
        </p:spPr>
        <p:txBody>
          <a:bodyPr>
            <a:noAutofit/>
          </a:bodyPr>
          <a:lstStyle>
            <a:lvl1pPr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901184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1463040"/>
            <a:ext cx="3886200" cy="42885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CAC8006-71DF-43D9-A2AB-D5F6CAF05BBB}" type="datetimeFigureOut">
              <a:rPr lang="en-US" smtClean="0"/>
              <a:t>8/27/14</a:t>
            </a:fld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BA4E5EA-6343-40D1-BFE8-553910CC8EE7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5"/>
          </p:nvPr>
        </p:nvSpPr>
        <p:spPr>
          <a:xfrm>
            <a:off x="4900613" y="1463040"/>
            <a:ext cx="3886200" cy="509587"/>
          </a:xfrm>
        </p:spPr>
        <p:txBody>
          <a:bodyPr>
            <a:normAutofit/>
          </a:bodyPr>
          <a:lstStyle>
            <a:lvl1pPr marL="0" indent="0">
              <a:buNone/>
              <a:defRPr sz="2000" b="0" i="1" spc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Content Placeholder 11"/>
          <p:cNvSpPr>
            <a:spLocks noGrp="1"/>
          </p:cNvSpPr>
          <p:nvPr>
            <p:ph sz="quarter" idx="14"/>
          </p:nvPr>
        </p:nvSpPr>
        <p:spPr>
          <a:xfrm>
            <a:off x="4900613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8" name="Content Placeholder 30"/>
          <p:cNvSpPr>
            <a:spLocks noGrp="1"/>
          </p:cNvSpPr>
          <p:nvPr>
            <p:ph sz="quarter" idx="13"/>
          </p:nvPr>
        </p:nvSpPr>
        <p:spPr>
          <a:xfrm>
            <a:off x="352426" y="2011680"/>
            <a:ext cx="3886200" cy="373684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CAC8006-71DF-43D9-A2AB-D5F6CAF05BBB}" type="datetimeFigureOut">
              <a:rPr lang="en-US" smtClean="0"/>
              <a:t>8/27/14</a:t>
            </a:fld>
            <a:endParaRPr lang="en-US"/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BA4E5EA-6343-40D1-BFE8-553910CC8EE7}" type="slidenum">
              <a:rPr lang="en-US" smtClean="0"/>
              <a:t>‹#›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C8006-71DF-43D9-A2AB-D5F6CAF05BBB}" type="datetimeFigureOut">
              <a:rPr lang="en-US" smtClean="0"/>
              <a:t>8/27/14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A4E5EA-6343-40D1-BFE8-553910CC8EE7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C8006-71DF-43D9-A2AB-D5F6CAF05BBB}" type="datetimeFigureOut">
              <a:rPr lang="en-US" smtClean="0"/>
              <a:t>8/27/14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BA4E5EA-6343-40D1-BFE8-553910CC8EE7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52426" y="1463040"/>
            <a:ext cx="3381375" cy="3967162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 b="0" i="1" spc="0" baseline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11"/>
          <p:cNvSpPr>
            <a:spLocks noGrp="1"/>
          </p:cNvSpPr>
          <p:nvPr>
            <p:ph sz="quarter" idx="14"/>
          </p:nvPr>
        </p:nvSpPr>
        <p:spPr>
          <a:xfrm>
            <a:off x="4105275" y="1463040"/>
            <a:ext cx="4681538" cy="396849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CAC8006-71DF-43D9-A2AB-D5F6CAF05BBB}" type="datetimeFigureOut">
              <a:rPr lang="en-US" smtClean="0"/>
              <a:t>8/27/14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BA4E5EA-6343-40D1-BFE8-553910CC8EE7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29224" y="0"/>
            <a:ext cx="3914775" cy="5657850"/>
          </a:xfrm>
        </p:spPr>
        <p:txBody>
          <a:bodyPr anchor="ctr" anchorCtr="0"/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52426" y="1600199"/>
            <a:ext cx="4572000" cy="3593237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1600" i="1">
                <a:solidFill>
                  <a:schemeClr val="tx1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734050"/>
            <a:ext cx="9144000" cy="112395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5695950"/>
            <a:ext cx="9144000" cy="158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352425" y="275208"/>
            <a:ext cx="4572000" cy="132499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CAC8006-71DF-43D9-A2AB-D5F6CAF05BBB}" type="datetimeFigureOut">
              <a:rPr lang="en-US" smtClean="0"/>
              <a:t>8/27/14</a:t>
            </a:fld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BA4E5EA-6343-40D1-BFE8-553910CC8EE7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2426" y="228600"/>
            <a:ext cx="768096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426" y="1463040"/>
            <a:ext cx="768096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2426" y="6543676"/>
            <a:ext cx="146685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1CAC8006-71DF-43D9-A2AB-D5F6CAF05BBB}" type="datetimeFigureOut">
              <a:rPr lang="en-US" smtClean="0"/>
              <a:t>8/27/14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9749" y="6543676"/>
            <a:ext cx="4086225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="1" i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6700" y="6543676"/>
            <a:ext cx="876300" cy="247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="1">
                <a:solidFill>
                  <a:schemeClr val="tx1">
                    <a:alpha val="65000"/>
                  </a:schemeClr>
                </a:solidFill>
              </a:defRPr>
            </a:lvl1pPr>
          </a:lstStyle>
          <a:p>
            <a:fld id="{4BA4E5EA-6343-40D1-BFE8-553910CC8EE7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4000" b="0" kern="1200" cap="none" spc="0" baseline="0">
          <a:solidFill>
            <a:schemeClr val="tx1"/>
          </a:solidFill>
          <a:latin typeface="+mj-lt"/>
          <a:ea typeface="+mj-ea"/>
          <a:cs typeface="Tunga" pitchFamily="2"/>
        </a:defRPr>
      </a:lvl1pPr>
    </p:titleStyle>
    <p:bodyStyle>
      <a:lvl1pPr marL="0" indent="0" algn="l" defTabSz="914400" rtl="0" eaLnBrk="1" latinLnBrk="0" hangingPunct="1">
        <a:spcBef>
          <a:spcPts val="1200"/>
        </a:spcBef>
        <a:spcAft>
          <a:spcPts val="0"/>
        </a:spcAft>
        <a:buClr>
          <a:schemeClr val="accent5"/>
        </a:buClr>
        <a:buFont typeface="Arial" pitchFamily="34" charset="0"/>
        <a:buNone/>
        <a:defRPr sz="18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171450" indent="-17145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2pPr>
      <a:lvl3pPr marL="344488" indent="-165100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517525" indent="-169863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4pPr>
      <a:lvl5pPr marL="688975" indent="-173038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8686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24358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40817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3.png"/><Relationship Id="rId5" Type="http://schemas.openxmlformats.org/officeDocument/2006/relationships/image" Target="../media/image22.pn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8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t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0" y="2209800"/>
            <a:ext cx="53340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ASTER Science Highlights from Japan/US ASTER Science Team</a:t>
            </a:r>
          </a:p>
          <a:p>
            <a:pPr algn="ctr"/>
            <a:endParaRPr lang="en-US" sz="3200" dirty="0">
              <a:solidFill>
                <a:srgbClr val="FFFF00"/>
              </a:solidFill>
            </a:endParaRP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Michael Abrams, JPL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008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jabrams\Desktop\terra mtg\urban\urb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6" b="1279"/>
          <a:stretch/>
        </p:blipFill>
        <p:spPr bwMode="auto">
          <a:xfrm>
            <a:off x="7936" y="677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294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jabrams\Desktop\terra mtg\urban\urb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1" t="-648" r="-651" b="-648"/>
          <a:stretch/>
        </p:blipFill>
        <p:spPr bwMode="auto">
          <a:xfrm>
            <a:off x="-68261" y="-55033"/>
            <a:ext cx="9263063" cy="694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67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jabrams\Desktop\terra mtg\urban\urb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4" t="-648" r="-634" b="-648"/>
          <a:stretch/>
        </p:blipFill>
        <p:spPr bwMode="auto">
          <a:xfrm>
            <a:off x="-59269" y="-42334"/>
            <a:ext cx="9259888" cy="694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67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jabrams\Desktop\terra mtg\urban\urb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2" r="-1432"/>
          <a:stretch/>
        </p:blipFill>
        <p:spPr bwMode="auto">
          <a:xfrm>
            <a:off x="-127005" y="0"/>
            <a:ext cx="94059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67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0600" y="190222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ASTER</a:t>
            </a:r>
            <a:r>
              <a:rPr lang="en-US" sz="2800" dirty="0"/>
              <a:t> </a:t>
            </a:r>
            <a:r>
              <a:rPr lang="en-US" sz="2800" b="1" dirty="0" smtClean="0">
                <a:solidFill>
                  <a:srgbClr val="FFC000"/>
                </a:solidFill>
              </a:rPr>
              <a:t>Global Emissivity </a:t>
            </a:r>
            <a:r>
              <a:rPr lang="en-US" sz="2800" dirty="0" smtClean="0">
                <a:solidFill>
                  <a:srgbClr val="FFFF00"/>
                </a:solidFill>
              </a:rPr>
              <a:t>Database (GED)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91200" y="1219200"/>
            <a:ext cx="3276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Created by Glynn Hulley, JPL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rgbClr val="FFFF00"/>
                </a:solidFill>
              </a:rPr>
              <a:t>Produced from entire ASTER TIR archive; 5 emissivity channels + </a:t>
            </a:r>
            <a:r>
              <a:rPr lang="en-US" sz="2800" dirty="0" err="1" smtClean="0">
                <a:solidFill>
                  <a:srgbClr val="FFFF00"/>
                </a:solidFill>
              </a:rPr>
              <a:t>T</a:t>
            </a:r>
            <a:r>
              <a:rPr lang="en-US" sz="3200" baseline="-25000" dirty="0" err="1" smtClean="0">
                <a:solidFill>
                  <a:srgbClr val="FFFF00"/>
                </a:solidFill>
              </a:rPr>
              <a:t>ave</a:t>
            </a:r>
            <a:r>
              <a:rPr lang="en-US" sz="2800" dirty="0" smtClean="0">
                <a:solidFill>
                  <a:srgbClr val="FFFF00"/>
                </a:solidFill>
              </a:rPr>
              <a:t>. 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rgbClr val="FFFF00"/>
                </a:solidFill>
              </a:rPr>
              <a:t>100m spatial resolution; available as 1x1 degree tiles for entire dataset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027" name="Picture 3" descr="C:\Users\mjabrams\Desktop\terra mtg\emissivity\ged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696509"/>
            <a:ext cx="5537200" cy="609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251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mjabrams\Desktop\terra mtg\emissivity\ged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438400"/>
            <a:ext cx="899479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5080" y="304800"/>
            <a:ext cx="7713843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ASTER 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Emissivity </a:t>
            </a:r>
            <a:r>
              <a:rPr lang="en-US" sz="2800" dirty="0">
                <a:solidFill>
                  <a:srgbClr val="FFFF00"/>
                </a:solidFill>
              </a:rPr>
              <a:t>Database (GED</a:t>
            </a:r>
            <a:r>
              <a:rPr lang="en-US" sz="2800" dirty="0" smtClean="0">
                <a:solidFill>
                  <a:srgbClr val="FFFF00"/>
                </a:solidFill>
              </a:rPr>
              <a:t>)</a:t>
            </a:r>
          </a:p>
          <a:p>
            <a:endParaRPr lang="en-US" sz="2800" dirty="0"/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The same algorithm is now used to 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produce </a:t>
            </a:r>
            <a:r>
              <a:rPr lang="en-US" sz="2400" dirty="0" smtClean="0">
                <a:solidFill>
                  <a:srgbClr val="FF0000"/>
                </a:solidFill>
              </a:rPr>
              <a:t>MOD21</a:t>
            </a:r>
            <a:r>
              <a:rPr lang="en-US" sz="2400" dirty="0" smtClean="0">
                <a:solidFill>
                  <a:srgbClr val="FFFF00"/>
                </a:solidFill>
              </a:rPr>
              <a:t> data product. GED is used by </a:t>
            </a:r>
            <a:r>
              <a:rPr lang="en-US" sz="2400" dirty="0" smtClean="0">
                <a:solidFill>
                  <a:srgbClr val="FF0000"/>
                </a:solidFill>
              </a:rPr>
              <a:t>AIRS and TES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67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0600" y="190222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Australian ASTER</a:t>
            </a: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rgbClr val="FFC000"/>
                </a:solidFill>
              </a:rPr>
              <a:t>Geoscience Data Products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19600" y="957590"/>
            <a:ext cx="4572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17 National geoscience GIS-compatible maps; scalable, digital, “measured”. 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rgbClr val="FFFF00"/>
                </a:solidFill>
              </a:rPr>
              <a:t>Created from thousands of ASTER scenes. </a:t>
            </a:r>
          </a:p>
          <a:p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dirty="0" smtClean="0">
                <a:solidFill>
                  <a:srgbClr val="FFFF00"/>
                </a:solidFill>
              </a:rPr>
              <a:t>New mineral discoveries and environmental applications are a direct result.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mjabrams\Desktop\terra mtg\australia geoscience\geo-webpage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02" y="713442"/>
            <a:ext cx="4050898" cy="600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838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 l="27187" t="14890" r="22188" b="9332"/>
          <a:stretch>
            <a:fillRect/>
          </a:stretch>
        </p:blipFill>
        <p:spPr bwMode="auto">
          <a:xfrm>
            <a:off x="1528614" y="1024161"/>
            <a:ext cx="5917318" cy="4982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Title 1"/>
          <p:cNvSpPr>
            <a:spLocks noGrp="1"/>
          </p:cNvSpPr>
          <p:nvPr>
            <p:ph type="title"/>
          </p:nvPr>
        </p:nvSpPr>
        <p:spPr>
          <a:xfrm>
            <a:off x="360363" y="0"/>
            <a:ext cx="7680960" cy="1066800"/>
          </a:xfrm>
          <a:solidFill>
            <a:schemeClr val="bg1"/>
          </a:solidFill>
        </p:spPr>
        <p:txBody>
          <a:bodyPr/>
          <a:lstStyle/>
          <a:p>
            <a:r>
              <a:rPr lang="en-AU" sz="3200" dirty="0" smtClean="0"/>
              <a:t>Wind erosion risk and severity map</a:t>
            </a:r>
          </a:p>
        </p:txBody>
      </p:sp>
      <p:sp>
        <p:nvSpPr>
          <p:cNvPr id="67589" name="TextBox 5"/>
          <p:cNvSpPr txBox="1">
            <a:spLocks noChangeArrowheads="1"/>
          </p:cNvSpPr>
          <p:nvPr/>
        </p:nvSpPr>
        <p:spPr bwMode="auto">
          <a:xfrm>
            <a:off x="7394575" y="4752975"/>
            <a:ext cx="1749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/>
              <a:t>Smith and Leys, 2009</a:t>
            </a:r>
          </a:p>
        </p:txBody>
      </p:sp>
      <p:sp>
        <p:nvSpPr>
          <p:cNvPr id="67590" name="TextBox 6"/>
          <p:cNvSpPr txBox="1">
            <a:spLocks noChangeArrowheads="1"/>
          </p:cNvSpPr>
          <p:nvPr/>
        </p:nvSpPr>
        <p:spPr bwMode="auto">
          <a:xfrm>
            <a:off x="360363" y="1024161"/>
            <a:ext cx="2263761" cy="9541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dirty="0" err="1" smtClean="0"/>
              <a:t>BoM</a:t>
            </a:r>
            <a:r>
              <a:rPr lang="en-AU" dirty="0" smtClean="0"/>
              <a:t> dust activity</a:t>
            </a:r>
          </a:p>
          <a:p>
            <a:r>
              <a:rPr lang="en-AU" dirty="0" err="1" smtClean="0"/>
              <a:t>Chemsys</a:t>
            </a:r>
            <a:r>
              <a:rPr lang="en-AU" dirty="0" smtClean="0"/>
              <a:t> </a:t>
            </a:r>
            <a:r>
              <a:rPr lang="en-AU" dirty="0"/>
              <a:t>model</a:t>
            </a:r>
          </a:p>
          <a:p>
            <a:r>
              <a:rPr lang="en-AU" sz="2000" dirty="0" smtClean="0">
                <a:solidFill>
                  <a:srgbClr val="FF0000"/>
                </a:solidFill>
              </a:rPr>
              <a:t>Expert </a:t>
            </a:r>
            <a:r>
              <a:rPr lang="en-AU" sz="2000" dirty="0">
                <a:solidFill>
                  <a:srgbClr val="FF0000"/>
                </a:solidFill>
              </a:rPr>
              <a:t>information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88938" y="6516688"/>
            <a:ext cx="6119812" cy="107950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>
              <a:defRPr/>
            </a:pPr>
            <a:r>
              <a:rPr lang="en-AU" dirty="0" smtClean="0"/>
              <a:t>CET Guest Lecture</a:t>
            </a:r>
            <a:r>
              <a:rPr lang="en-AU" sz="900" dirty="0" smtClean="0">
                <a:solidFill>
                  <a:schemeClr val="bg1"/>
                </a:solidFill>
              </a:rPr>
              <a:t>| NGSA meets ASTER   26</a:t>
            </a:r>
            <a:r>
              <a:rPr lang="en-AU" sz="900" baseline="30000" dirty="0" smtClean="0">
                <a:solidFill>
                  <a:schemeClr val="bg1"/>
                </a:solidFill>
              </a:rPr>
              <a:t>th</a:t>
            </a:r>
            <a:r>
              <a:rPr lang="en-AU" sz="900" dirty="0" smtClean="0">
                <a:solidFill>
                  <a:schemeClr val="bg1"/>
                </a:solidFill>
              </a:rPr>
              <a:t> July 2013</a:t>
            </a:r>
            <a:endParaRPr lang="en-AU" sz="9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ASTER clay.bmp"/>
          <p:cNvPicPr>
            <a:picLocks noChangeAspect="1"/>
          </p:cNvPicPr>
          <p:nvPr/>
        </p:nvPicPr>
        <p:blipFill>
          <a:blip r:embed="rId3" cstate="print"/>
          <a:srcRect l="16925" t="12159" r="18500" b="18837"/>
          <a:stretch>
            <a:fillRect/>
          </a:stretch>
        </p:blipFill>
        <p:spPr>
          <a:xfrm>
            <a:off x="1547664" y="980728"/>
            <a:ext cx="5904656" cy="4464496"/>
          </a:xfrm>
          <a:prstGeom prst="rect">
            <a:avLst/>
          </a:prstGeom>
        </p:spPr>
      </p:pic>
      <p:pic>
        <p:nvPicPr>
          <p:cNvPr id="44" name="Picture 43" descr="ASTER clay content NGSA CIA clay fraction BoM Arid Zone whitebmp.bmp"/>
          <p:cNvPicPr>
            <a:picLocks noChangeAspect="1"/>
          </p:cNvPicPr>
          <p:nvPr/>
        </p:nvPicPr>
        <p:blipFill>
          <a:blip r:embed="rId4" cstate="print"/>
          <a:srcRect l="19288" t="13272" r="15663" b="11046"/>
          <a:stretch>
            <a:fillRect/>
          </a:stretch>
        </p:blipFill>
        <p:spPr>
          <a:xfrm>
            <a:off x="1432223" y="980728"/>
            <a:ext cx="5948089" cy="4896544"/>
          </a:xfrm>
          <a:prstGeom prst="rect">
            <a:avLst/>
          </a:prstGeom>
        </p:spPr>
      </p:pic>
      <p:sp>
        <p:nvSpPr>
          <p:cNvPr id="45" name="Text Box 8"/>
          <p:cNvSpPr txBox="1">
            <a:spLocks noChangeArrowheads="1"/>
          </p:cNvSpPr>
          <p:nvPr/>
        </p:nvSpPr>
        <p:spPr bwMode="auto">
          <a:xfrm>
            <a:off x="202537" y="513734"/>
            <a:ext cx="3518900" cy="46166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4" tIns="45718" rIns="91434" bIns="45718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charset="0"/>
              </a:rPr>
              <a:t>ASTER Al-clay content</a:t>
            </a:r>
            <a:endParaRPr kumimoji="0" lang="en-AU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Arial" charset="0"/>
            </a:endParaRPr>
          </a:p>
        </p:txBody>
      </p:sp>
      <p:sp>
        <p:nvSpPr>
          <p:cNvPr id="46" name="Text Box 8"/>
          <p:cNvSpPr txBox="1">
            <a:spLocks noChangeArrowheads="1"/>
          </p:cNvSpPr>
          <p:nvPr/>
        </p:nvSpPr>
        <p:spPr bwMode="auto">
          <a:xfrm>
            <a:off x="1003732" y="1055546"/>
            <a:ext cx="1568046" cy="30777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4" tIns="45718" rIns="91434" bIns="45718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1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cs typeface="Arial" charset="0"/>
              </a:rPr>
              <a:t>low            </a:t>
            </a:r>
            <a:r>
              <a:rPr lang="en-AU" sz="1400" i="1" kern="0" dirty="0" smtClean="0">
                <a:solidFill>
                  <a:sysClr val="windowText" lastClr="000000"/>
                </a:solidFill>
                <a:cs typeface="Arial" charset="0"/>
              </a:rPr>
              <a:t>        high</a:t>
            </a:r>
            <a:endParaRPr kumimoji="0" lang="en-AU" sz="14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cs typeface="Arial" charset="0"/>
            </a:endParaRPr>
          </a:p>
        </p:txBody>
      </p:sp>
      <p:grpSp>
        <p:nvGrpSpPr>
          <p:cNvPr id="2" name="Group 46"/>
          <p:cNvGrpSpPr/>
          <p:nvPr/>
        </p:nvGrpSpPr>
        <p:grpSpPr>
          <a:xfrm>
            <a:off x="4020319" y="5229200"/>
            <a:ext cx="1915011" cy="925894"/>
            <a:chOff x="3491880" y="5003651"/>
            <a:chExt cx="1915011" cy="925894"/>
          </a:xfrm>
        </p:grpSpPr>
        <p:sp>
          <p:nvSpPr>
            <p:cNvPr id="49" name="TextBox 48"/>
            <p:cNvSpPr txBox="1"/>
            <p:nvPr/>
          </p:nvSpPr>
          <p:spPr>
            <a:xfrm>
              <a:off x="3491880" y="5003651"/>
              <a:ext cx="1915011" cy="92589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en-AU" sz="1600" b="1" dirty="0" smtClean="0"/>
                <a:t>annual rainfall (mm</a:t>
              </a:r>
              <a:r>
                <a:rPr lang="en-AU" sz="1600" b="1" i="1" dirty="0" smtClean="0"/>
                <a:t>)</a:t>
              </a:r>
            </a:p>
            <a:p>
              <a:pPr>
                <a:lnSpc>
                  <a:spcPts val="1300"/>
                </a:lnSpc>
              </a:pPr>
              <a:endParaRPr lang="en-AU" sz="1600" b="1" i="1" dirty="0" smtClean="0"/>
            </a:p>
            <a:p>
              <a:pPr>
                <a:lnSpc>
                  <a:spcPts val="1300"/>
                </a:lnSpc>
              </a:pPr>
              <a:r>
                <a:rPr lang="en-AU" sz="1400" i="1" dirty="0" smtClean="0"/>
                <a:t>               200</a:t>
              </a:r>
            </a:p>
            <a:p>
              <a:pPr>
                <a:lnSpc>
                  <a:spcPts val="1300"/>
                </a:lnSpc>
              </a:pPr>
              <a:r>
                <a:rPr lang="en-AU" sz="1400" i="1" dirty="0" smtClean="0"/>
                <a:t>               300</a:t>
              </a:r>
            </a:p>
            <a:p>
              <a:pPr>
                <a:lnSpc>
                  <a:spcPts val="1300"/>
                </a:lnSpc>
              </a:pPr>
              <a:r>
                <a:rPr lang="en-AU" sz="1400" i="1" dirty="0" smtClean="0"/>
                <a:t>       </a:t>
              </a:r>
              <a:endParaRPr lang="en-AU" sz="1400" i="1" dirty="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364371" y="5396753"/>
              <a:ext cx="43204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1400">
                <a:solidFill>
                  <a:schemeClr val="tx1"/>
                </a:solidFill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 flipV="1">
              <a:off x="3794770" y="5450095"/>
              <a:ext cx="277377" cy="13038"/>
            </a:xfrm>
            <a:prstGeom prst="line">
              <a:avLst/>
            </a:prstGeom>
            <a:ln w="15875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3794770" y="5607149"/>
              <a:ext cx="272044" cy="5708"/>
            </a:xfrm>
            <a:prstGeom prst="line">
              <a:avLst/>
            </a:prstGeom>
            <a:ln w="15875">
              <a:solidFill>
                <a:srgbClr val="FFC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Rectangle 51"/>
          <p:cNvSpPr/>
          <p:nvPr/>
        </p:nvSpPr>
        <p:spPr>
          <a:xfrm>
            <a:off x="3245491" y="4806856"/>
            <a:ext cx="177097" cy="1145381"/>
          </a:xfrm>
          <a:prstGeom prst="rect">
            <a:avLst/>
          </a:prstGeom>
          <a:solidFill>
            <a:srgbClr val="FDFE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srgbClr val="FBFE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038675" y="4619481"/>
            <a:ext cx="890586" cy="183753"/>
          </a:xfrm>
          <a:prstGeom prst="rect">
            <a:avLst/>
          </a:prstGeom>
          <a:solidFill>
            <a:srgbClr val="FDFE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 dirty="0">
              <a:ln>
                <a:noFill/>
              </a:ln>
              <a:solidFill>
                <a:srgbClr val="FBFE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586858" y="6054055"/>
            <a:ext cx="1930924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en-AU" sz="1600" b="1" dirty="0" smtClean="0"/>
              <a:t>limit of arid zone</a:t>
            </a:r>
            <a:endParaRPr lang="en-AU" sz="1600" b="1" i="1" dirty="0" smtClean="0"/>
          </a:p>
          <a:p>
            <a:pPr>
              <a:lnSpc>
                <a:spcPts val="1300"/>
              </a:lnSpc>
            </a:pPr>
            <a:r>
              <a:rPr lang="en-AU" sz="1400" i="1" dirty="0" smtClean="0"/>
              <a:t>       </a:t>
            </a:r>
            <a:endParaRPr lang="en-AU" sz="1400" i="1" dirty="0"/>
          </a:p>
        </p:txBody>
      </p:sp>
      <p:sp>
        <p:nvSpPr>
          <p:cNvPr id="55" name="Freeform 54"/>
          <p:cNvSpPr/>
          <p:nvPr/>
        </p:nvSpPr>
        <p:spPr>
          <a:xfrm>
            <a:off x="4293493" y="6087963"/>
            <a:ext cx="280988" cy="142875"/>
          </a:xfrm>
          <a:custGeom>
            <a:avLst/>
            <a:gdLst>
              <a:gd name="connsiteX0" fmla="*/ 0 w 280988"/>
              <a:gd name="connsiteY0" fmla="*/ 142875 h 142875"/>
              <a:gd name="connsiteX1" fmla="*/ 142875 w 280988"/>
              <a:gd name="connsiteY1" fmla="*/ 76200 h 142875"/>
              <a:gd name="connsiteX2" fmla="*/ 247650 w 280988"/>
              <a:gd name="connsiteY2" fmla="*/ 57150 h 142875"/>
              <a:gd name="connsiteX3" fmla="*/ 276225 w 280988"/>
              <a:gd name="connsiteY3" fmla="*/ 19050 h 142875"/>
              <a:gd name="connsiteX4" fmla="*/ 276225 w 280988"/>
              <a:gd name="connsiteY4" fmla="*/ 0 h 14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0988" h="142875">
                <a:moveTo>
                  <a:pt x="0" y="142875"/>
                </a:moveTo>
                <a:cubicBezTo>
                  <a:pt x="50800" y="116681"/>
                  <a:pt x="101600" y="90488"/>
                  <a:pt x="142875" y="76200"/>
                </a:cubicBezTo>
                <a:cubicBezTo>
                  <a:pt x="184150" y="61913"/>
                  <a:pt x="225425" y="66675"/>
                  <a:pt x="247650" y="57150"/>
                </a:cubicBezTo>
                <a:cubicBezTo>
                  <a:pt x="269875" y="47625"/>
                  <a:pt x="271462" y="28575"/>
                  <a:pt x="276225" y="19050"/>
                </a:cubicBezTo>
                <a:cubicBezTo>
                  <a:pt x="280988" y="9525"/>
                  <a:pt x="278606" y="4762"/>
                  <a:pt x="276225" y="0"/>
                </a:cubicBezTo>
              </a:path>
            </a:pathLst>
          </a:cu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3" name="Group 55"/>
          <p:cNvGrpSpPr/>
          <p:nvPr/>
        </p:nvGrpSpPr>
        <p:grpSpPr>
          <a:xfrm>
            <a:off x="1619672" y="4725144"/>
            <a:ext cx="3228979" cy="1687885"/>
            <a:chOff x="-1984205" y="4528170"/>
            <a:chExt cx="3228979" cy="1687885"/>
          </a:xfrm>
        </p:grpSpPr>
        <p:sp>
          <p:nvSpPr>
            <p:cNvPr id="57" name="TextBox 56"/>
            <p:cNvSpPr txBox="1"/>
            <p:nvPr/>
          </p:nvSpPr>
          <p:spPr>
            <a:xfrm>
              <a:off x="-521518" y="4831060"/>
              <a:ext cx="937960" cy="138499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1200" kern="0" noProof="0" dirty="0" smtClean="0">
                  <a:solidFill>
                    <a:sysClr val="windowText" lastClr="000000"/>
                  </a:solidFill>
                </a:rPr>
                <a:t>0.00</a:t>
              </a:r>
              <a:r>
                <a:rPr kumimoji="0" lang="en-AU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-0.41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0.41-0.62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1200" kern="0" dirty="0" smtClean="0">
                  <a:solidFill>
                    <a:sysClr val="windowText" lastClr="000000"/>
                  </a:solidFill>
                </a:rPr>
                <a:t>0.62-0.70</a:t>
              </a:r>
              <a:endParaRPr kumimoji="0" lang="en-AU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1200" kern="0" dirty="0" smtClean="0">
                  <a:solidFill>
                    <a:sysClr val="windowText" lastClr="000000"/>
                  </a:solidFill>
                </a:rPr>
                <a:t>0.70-0.78</a:t>
              </a:r>
              <a:endParaRPr kumimoji="0" lang="en-AU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1200" kern="0" dirty="0" smtClean="0">
                  <a:solidFill>
                    <a:sysClr val="windowText" lastClr="000000"/>
                  </a:solidFill>
                </a:rPr>
                <a:t>0.78-0.85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1200" kern="0" dirty="0" smtClean="0">
                  <a:solidFill>
                    <a:sysClr val="windowText" lastClr="000000"/>
                  </a:solidFill>
                </a:rPr>
                <a:t>0.85</a:t>
              </a:r>
              <a:r>
                <a:rPr kumimoji="0" lang="en-AU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-0.92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0.92-0.99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-751285" y="4528170"/>
              <a:ext cx="19960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Al/(</a:t>
              </a:r>
              <a:r>
                <a:rPr kumimoji="0" lang="en-AU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Al+Ca+Mg+K+Na</a:t>
              </a:r>
              <a:r>
                <a:rPr kumimoji="0" lang="en-A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)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-1826867" y="4821356"/>
              <a:ext cx="910745" cy="1384995"/>
            </a:xfrm>
            <a:prstGeom prst="rect">
              <a:avLst/>
            </a:prstGeom>
            <a:solidFill>
              <a:srgbClr val="FDFEFF"/>
            </a:solidFill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1200" kern="0" noProof="0" dirty="0" smtClean="0">
                  <a:solidFill>
                    <a:sysClr val="windowText" lastClr="000000"/>
                  </a:solidFill>
                </a:rPr>
                <a:t>0.0</a:t>
              </a:r>
              <a:r>
                <a:rPr kumimoji="0" lang="en-AU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-3.5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1200" kern="0" noProof="0" dirty="0" smtClean="0">
                  <a:solidFill>
                    <a:sysClr val="windowText" lastClr="000000"/>
                  </a:solidFill>
                </a:rPr>
                <a:t>3.5</a:t>
              </a:r>
              <a:r>
                <a:rPr kumimoji="0" lang="en-AU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-7.2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1200" kern="0" noProof="0" dirty="0" smtClean="0">
                  <a:solidFill>
                    <a:sysClr val="windowText" lastClr="000000"/>
                  </a:solidFill>
                </a:rPr>
                <a:t>7.2</a:t>
              </a:r>
              <a:r>
                <a:rPr kumimoji="0" lang="en-AU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-13.2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1200" kern="0" dirty="0" smtClean="0">
                  <a:solidFill>
                    <a:sysClr val="windowText" lastClr="000000"/>
                  </a:solidFill>
                </a:rPr>
                <a:t>13.2</a:t>
              </a:r>
              <a:r>
                <a:rPr kumimoji="0" lang="en-AU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-20.4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1200" kern="0" noProof="0" dirty="0" smtClean="0">
                  <a:solidFill>
                    <a:sysClr val="windowText" lastClr="000000"/>
                  </a:solidFill>
                </a:rPr>
                <a:t>20.4</a:t>
              </a:r>
              <a:r>
                <a:rPr kumimoji="0" lang="en-AU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-28.0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1200" kern="0" dirty="0" smtClean="0">
                  <a:solidFill>
                    <a:sysClr val="windowText" lastClr="000000"/>
                  </a:solidFill>
                </a:rPr>
                <a:t>28.0</a:t>
              </a:r>
              <a:r>
                <a:rPr kumimoji="0" lang="en-AU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-35.0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AU" sz="1200" kern="0" dirty="0" smtClean="0">
                  <a:solidFill>
                    <a:sysClr val="windowText" lastClr="000000"/>
                  </a:solidFill>
                </a:rPr>
                <a:t>35.0</a:t>
              </a:r>
              <a:r>
                <a:rPr kumimoji="0" lang="en-AU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-56.0</a:t>
              </a:r>
            </a:p>
          </p:txBody>
        </p:sp>
        <p:sp>
          <p:nvSpPr>
            <p:cNvPr id="60" name="Oval 59"/>
            <p:cNvSpPr>
              <a:spLocks noChangeAspect="1"/>
            </p:cNvSpPr>
            <p:nvPr/>
          </p:nvSpPr>
          <p:spPr>
            <a:xfrm>
              <a:off x="-995393" y="4963269"/>
              <a:ext cx="145348" cy="151217"/>
            </a:xfrm>
            <a:prstGeom prst="ellipse">
              <a:avLst/>
            </a:prstGeom>
            <a:solidFill>
              <a:srgbClr val="CCECFF"/>
            </a:solidFill>
            <a:ln w="38100">
              <a:solidFill>
                <a:srgbClr val="3333F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>
              <a:off x="-1213678" y="4975076"/>
              <a:ext cx="193133" cy="4475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H="1">
              <a:off x="-916493" y="4975076"/>
              <a:ext cx="216024" cy="62483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3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3780" t="44519" r="95275" b="42041"/>
            <a:stretch>
              <a:fillRect/>
            </a:stretch>
          </p:blipFill>
          <p:spPr bwMode="auto">
            <a:xfrm>
              <a:off x="-641223" y="4927451"/>
              <a:ext cx="151219" cy="12097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>
                <a:rot lat="0" lon="0" rev="10799999"/>
              </a:camera>
              <a:lightRig rig="threePt" dir="t"/>
            </a:scene3d>
          </p:spPr>
        </p:pic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3308" t="62159" r="95275" b="23561"/>
            <a:stretch>
              <a:fillRect/>
            </a:stretch>
          </p:blipFill>
          <p:spPr bwMode="auto">
            <a:xfrm>
              <a:off x="-1984205" y="4870302"/>
              <a:ext cx="226749" cy="12853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" name="TextBox 64"/>
            <p:cNvSpPr txBox="1"/>
            <p:nvPr/>
          </p:nvSpPr>
          <p:spPr>
            <a:xfrm>
              <a:off x="-1908720" y="4530606"/>
              <a:ext cx="7152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% </a:t>
              </a:r>
              <a:r>
                <a:rPr lang="en-AU" sz="1600" b="1" kern="0" dirty="0" smtClean="0">
                  <a:solidFill>
                    <a:sysClr val="windowText" lastClr="000000"/>
                  </a:solidFill>
                </a:rPr>
                <a:t>clay</a:t>
              </a:r>
              <a:endParaRPr kumimoji="0" lang="en-AU" sz="16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81" name="Picture 2" descr="veg.tif"/>
          <p:cNvPicPr>
            <a:picLocks noChangeAspect="1"/>
          </p:cNvPicPr>
          <p:nvPr/>
        </p:nvPicPr>
        <p:blipFill>
          <a:blip r:embed="rId6" cstate="print"/>
          <a:srcRect l="31059" t="18755" r="46225" b="79482"/>
          <a:stretch>
            <a:fillRect/>
          </a:stretch>
        </p:blipFill>
        <p:spPr bwMode="auto">
          <a:xfrm flipH="1">
            <a:off x="1449979" y="1148436"/>
            <a:ext cx="576067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10799999"/>
            </a:camera>
            <a:lightRig rig="threePt" dir="t"/>
          </a:scene3d>
        </p:spPr>
      </p:pic>
      <p:sp>
        <p:nvSpPr>
          <p:cNvPr id="85" name="Rectangle 84"/>
          <p:cNvSpPr/>
          <p:nvPr/>
        </p:nvSpPr>
        <p:spPr>
          <a:xfrm>
            <a:off x="7577286" y="764704"/>
            <a:ext cx="72008" cy="51845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6" name="Rectangle 85"/>
          <p:cNvSpPr/>
          <p:nvPr/>
        </p:nvSpPr>
        <p:spPr>
          <a:xfrm flipV="1">
            <a:off x="1115616" y="6381328"/>
            <a:ext cx="6686078" cy="1356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STER CSI.bmp"/>
          <p:cNvPicPr>
            <a:picLocks noChangeAspect="1"/>
          </p:cNvPicPr>
          <p:nvPr/>
        </p:nvPicPr>
        <p:blipFill>
          <a:blip r:embed="rId3" cstate="print"/>
          <a:srcRect l="16138" t="13272" r="18500" b="9933"/>
          <a:stretch>
            <a:fillRect/>
          </a:stretch>
        </p:blipFill>
        <p:spPr>
          <a:xfrm>
            <a:off x="1475656" y="1045493"/>
            <a:ext cx="5976664" cy="4968552"/>
          </a:xfrm>
          <a:prstGeom prst="rect">
            <a:avLst/>
          </a:prstGeom>
        </p:spPr>
      </p:pic>
      <p:sp>
        <p:nvSpPr>
          <p:cNvPr id="6" name="Oval 5"/>
          <p:cNvSpPr>
            <a:spLocks noChangeAspect="1"/>
          </p:cNvSpPr>
          <p:nvPr/>
        </p:nvSpPr>
        <p:spPr>
          <a:xfrm>
            <a:off x="3134473" y="5127476"/>
            <a:ext cx="145348" cy="151217"/>
          </a:xfrm>
          <a:prstGeom prst="ellipse">
            <a:avLst/>
          </a:prstGeom>
          <a:solidFill>
            <a:srgbClr val="CCECFF"/>
          </a:solidFill>
          <a:ln w="38100">
            <a:solidFill>
              <a:srgbClr val="3333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969915" y="5139283"/>
            <a:ext cx="231470" cy="60115"/>
          </a:xfrm>
          <a:prstGeom prst="straightConnector1">
            <a:avLst/>
          </a:prstGeom>
          <a:ln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3276997" y="5139283"/>
            <a:ext cx="288032" cy="72008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480942" y="2485653"/>
            <a:ext cx="1728192" cy="1733525"/>
          </a:xfrm>
          <a:prstGeom prst="rect">
            <a:avLst/>
          </a:prstGeom>
          <a:noFill/>
          <a:ln w="22225">
            <a:solidFill>
              <a:schemeClr val="bg1"/>
            </a:solidFill>
          </a:ln>
          <a:effectLst>
            <a:outerShdw blurRad="50800" dist="50800" dir="5400000" algn="ctr" rotWithShape="0">
              <a:schemeClr val="tx1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447030" y="519067"/>
            <a:ext cx="3935681" cy="461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4" tIns="45718" rIns="91434" bIns="45718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Arial" charset="0"/>
              </a:rPr>
              <a:t>ASTER sand-clay index (SCI)</a:t>
            </a:r>
            <a:endParaRPr kumimoji="0" lang="en-AU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cs typeface="Arial" charset="0"/>
            </a:endParaRPr>
          </a:p>
        </p:txBody>
      </p:sp>
      <p:pic>
        <p:nvPicPr>
          <p:cNvPr id="29" name="Picture 2" descr="veg.tif"/>
          <p:cNvPicPr>
            <a:picLocks noChangeAspect="1"/>
          </p:cNvPicPr>
          <p:nvPr/>
        </p:nvPicPr>
        <p:blipFill>
          <a:blip r:embed="rId4" cstate="print"/>
          <a:srcRect l="31059" t="18755" r="46225" b="79482"/>
          <a:stretch>
            <a:fillRect/>
          </a:stretch>
        </p:blipFill>
        <p:spPr bwMode="auto">
          <a:xfrm>
            <a:off x="1594953" y="1135410"/>
            <a:ext cx="864096" cy="128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1043767" y="1025752"/>
            <a:ext cx="2550686" cy="307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34" tIns="45718" rIns="91434" bIns="45718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4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Arial" charset="0"/>
              </a:rPr>
              <a:t>0 (clay)            </a:t>
            </a:r>
            <a:r>
              <a:rPr lang="en-AU" sz="1400" i="1" kern="0" dirty="0" smtClean="0">
                <a:cs typeface="Arial" charset="0"/>
              </a:rPr>
              <a:t>          </a:t>
            </a:r>
            <a:r>
              <a:rPr lang="en-AU" sz="1400" i="1" kern="0" dirty="0" smtClean="0">
                <a:solidFill>
                  <a:schemeClr val="bg1"/>
                </a:solidFill>
                <a:cs typeface="Arial" charset="0"/>
              </a:rPr>
              <a:t>1 (</a:t>
            </a:r>
            <a:r>
              <a:rPr kumimoji="0" lang="en-AU" sz="1400" b="0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charset="0"/>
              </a:rPr>
              <a:t>quartz sand</a:t>
            </a:r>
            <a:r>
              <a:rPr kumimoji="0" lang="en-AU" sz="1400" b="0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cs typeface="Arial" charset="0"/>
              </a:rPr>
              <a:t>)</a:t>
            </a:r>
            <a:endParaRPr kumimoji="0" lang="en-AU" sz="1400" b="0" i="1" u="none" strike="noStrike" kern="0" cap="none" spc="0" normalizeH="0" baseline="0" noProof="0" dirty="0">
              <a:ln>
                <a:noFill/>
              </a:ln>
              <a:effectLst/>
              <a:uLnTx/>
              <a:uFillTx/>
              <a:cs typeface="Arial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69175" y="4775051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600" b="1" kern="0" dirty="0" smtClean="0">
                <a:solidFill>
                  <a:schemeClr val="bg1"/>
                </a:solidFill>
              </a:rPr>
              <a:t>Si/(</a:t>
            </a:r>
            <a:r>
              <a:rPr lang="en-AU" sz="1600" b="1" kern="0" dirty="0" err="1" smtClean="0">
                <a:solidFill>
                  <a:schemeClr val="bg1"/>
                </a:solidFill>
              </a:rPr>
              <a:t>Si+Al</a:t>
            </a:r>
            <a:r>
              <a:rPr lang="en-AU" sz="1600" b="1" kern="0" dirty="0" smtClean="0">
                <a:solidFill>
                  <a:schemeClr val="bg1"/>
                </a:solidFill>
              </a:rPr>
              <a:t>)</a:t>
            </a:r>
            <a:endParaRPr kumimoji="0" lang="en-AU" sz="1600" b="1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460985" y="4775051"/>
            <a:ext cx="16594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600" b="1" kern="0" dirty="0" smtClean="0">
                <a:solidFill>
                  <a:schemeClr val="bg1"/>
                </a:solidFill>
              </a:rPr>
              <a:t>sand/(</a:t>
            </a:r>
            <a:r>
              <a:rPr lang="en-AU" sz="1600" b="1" kern="0" dirty="0" err="1" smtClean="0">
                <a:solidFill>
                  <a:schemeClr val="bg1"/>
                </a:solidFill>
              </a:rPr>
              <a:t>sand+clay</a:t>
            </a:r>
            <a:r>
              <a:rPr lang="en-AU" sz="1600" b="1" kern="0" dirty="0" smtClean="0">
                <a:solidFill>
                  <a:schemeClr val="bg1"/>
                </a:solidFill>
              </a:rPr>
              <a:t>)</a:t>
            </a:r>
            <a:endParaRPr kumimoji="0" lang="en-AU" sz="1600" b="1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704853" y="5067275"/>
            <a:ext cx="93647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>
                <a:solidFill>
                  <a:schemeClr val="bg1"/>
                </a:solidFill>
              </a:rPr>
              <a:t>0.000-0.029</a:t>
            </a:r>
          </a:p>
          <a:p>
            <a:r>
              <a:rPr lang="en-AU" sz="1200" dirty="0" smtClean="0">
                <a:solidFill>
                  <a:schemeClr val="bg1"/>
                </a:solidFill>
              </a:rPr>
              <a:t>0.029-0.050</a:t>
            </a:r>
          </a:p>
          <a:p>
            <a:r>
              <a:rPr lang="en-AU" sz="1200" dirty="0" smtClean="0">
                <a:solidFill>
                  <a:schemeClr val="bg1"/>
                </a:solidFill>
              </a:rPr>
              <a:t>0.050-0.066</a:t>
            </a:r>
          </a:p>
          <a:p>
            <a:r>
              <a:rPr lang="en-AU" sz="1200" dirty="0" smtClean="0">
                <a:solidFill>
                  <a:schemeClr val="bg1"/>
                </a:solidFill>
              </a:rPr>
              <a:t>0.066-0.101</a:t>
            </a:r>
          </a:p>
          <a:p>
            <a:r>
              <a:rPr lang="en-AU" sz="1200" dirty="0" smtClean="0">
                <a:solidFill>
                  <a:schemeClr val="bg1"/>
                </a:solidFill>
              </a:rPr>
              <a:t>0.101-0.138</a:t>
            </a:r>
          </a:p>
          <a:p>
            <a:r>
              <a:rPr lang="en-AU" sz="1200" dirty="0" smtClean="0"/>
              <a:t>0.138-0.192</a:t>
            </a:r>
          </a:p>
          <a:p>
            <a:r>
              <a:rPr lang="en-AU" sz="1200" dirty="0" smtClean="0"/>
              <a:t>0.192-0.540</a:t>
            </a:r>
            <a:endParaRPr lang="en-AU" sz="1200" dirty="0"/>
          </a:p>
        </p:txBody>
      </p:sp>
      <p:pic>
        <p:nvPicPr>
          <p:cNvPr id="76" name="Picture 2"/>
          <p:cNvPicPr>
            <a:picLocks noChangeAspect="1" noChangeArrowheads="1"/>
          </p:cNvPicPr>
          <p:nvPr/>
        </p:nvPicPr>
        <p:blipFill>
          <a:blip r:embed="rId5" cstate="print"/>
          <a:srcRect l="3308" t="62159" r="95275" b="23561"/>
          <a:stretch>
            <a:fillRect/>
          </a:stretch>
        </p:blipFill>
        <p:spPr bwMode="auto">
          <a:xfrm>
            <a:off x="1826171" y="5105375"/>
            <a:ext cx="226749" cy="1285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2"/>
          <p:cNvPicPr>
            <a:picLocks noChangeAspect="1" noChangeArrowheads="1"/>
          </p:cNvPicPr>
          <p:nvPr/>
        </p:nvPicPr>
        <p:blipFill>
          <a:blip r:embed="rId5" cstate="print"/>
          <a:srcRect l="3308" t="62159" r="95275" b="23561"/>
          <a:stretch>
            <a:fillRect/>
          </a:stretch>
        </p:blipFill>
        <p:spPr bwMode="auto">
          <a:xfrm>
            <a:off x="3535254" y="5105375"/>
            <a:ext cx="226749" cy="1285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Group 55"/>
          <p:cNvGrpSpPr>
            <a:grpSpLocks noChangeAspect="1"/>
          </p:cNvGrpSpPr>
          <p:nvPr/>
        </p:nvGrpSpPr>
        <p:grpSpPr>
          <a:xfrm>
            <a:off x="6209135" y="-31456"/>
            <a:ext cx="3057248" cy="2321748"/>
            <a:chOff x="1489374" y="442764"/>
            <a:chExt cx="5858171" cy="5866556"/>
          </a:xfrm>
        </p:grpSpPr>
        <p:grpSp>
          <p:nvGrpSpPr>
            <p:cNvPr id="34" name="Group 35"/>
            <p:cNvGrpSpPr/>
            <p:nvPr/>
          </p:nvGrpSpPr>
          <p:grpSpPr>
            <a:xfrm>
              <a:off x="1489374" y="442764"/>
              <a:ext cx="5858171" cy="3081490"/>
              <a:chOff x="1489374" y="1931690"/>
              <a:chExt cx="5858171" cy="3081490"/>
            </a:xfrm>
          </p:grpSpPr>
          <p:sp>
            <p:nvSpPr>
              <p:cNvPr id="63" name="Cube 62"/>
              <p:cNvSpPr/>
              <p:nvPr/>
            </p:nvSpPr>
            <p:spPr>
              <a:xfrm>
                <a:off x="3635896" y="3140968"/>
                <a:ext cx="1584176" cy="648072"/>
              </a:xfrm>
              <a:prstGeom prst="cube">
                <a:avLst>
                  <a:gd name="adj" fmla="val 54395"/>
                </a:avLst>
              </a:prstGeom>
              <a:solidFill>
                <a:srgbClr val="FFC00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800">
                  <a:solidFill>
                    <a:schemeClr val="tx1"/>
                  </a:solidFill>
                </a:endParaRPr>
              </a:p>
            </p:txBody>
          </p:sp>
          <p:sp>
            <p:nvSpPr>
              <p:cNvPr id="64" name="Right Arrow 63"/>
              <p:cNvSpPr/>
              <p:nvPr/>
            </p:nvSpPr>
            <p:spPr>
              <a:xfrm>
                <a:off x="3097932" y="3284984"/>
                <a:ext cx="504056" cy="36004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800">
                  <a:solidFill>
                    <a:schemeClr val="tx1"/>
                  </a:solidFill>
                </a:endParaRPr>
              </a:p>
            </p:txBody>
          </p:sp>
          <p:sp>
            <p:nvSpPr>
              <p:cNvPr id="65" name="Right Arrow 64"/>
              <p:cNvSpPr/>
              <p:nvPr/>
            </p:nvSpPr>
            <p:spPr>
              <a:xfrm>
                <a:off x="5364088" y="3284984"/>
                <a:ext cx="504056" cy="36004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rgbClr val="3333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800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Up Arrow 65"/>
              <p:cNvSpPr/>
              <p:nvPr/>
            </p:nvSpPr>
            <p:spPr>
              <a:xfrm>
                <a:off x="4245868" y="3890764"/>
                <a:ext cx="360040" cy="504056"/>
              </a:xfrm>
              <a:prstGeom prst="upArrow">
                <a:avLst/>
              </a:prstGeom>
              <a:no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800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Bent Arrow 66"/>
              <p:cNvSpPr/>
              <p:nvPr/>
            </p:nvSpPr>
            <p:spPr>
              <a:xfrm>
                <a:off x="4645149" y="2310780"/>
                <a:ext cx="648072" cy="720080"/>
              </a:xfrm>
              <a:prstGeom prst="bentArrow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800">
                  <a:solidFill>
                    <a:schemeClr val="tx1"/>
                  </a:solidFill>
                </a:endParaRPr>
              </a:p>
            </p:txBody>
          </p:sp>
          <p:sp>
            <p:nvSpPr>
              <p:cNvPr id="68" name="Bent Arrow 67"/>
              <p:cNvSpPr/>
              <p:nvPr/>
            </p:nvSpPr>
            <p:spPr>
              <a:xfrm>
                <a:off x="3741812" y="2348880"/>
                <a:ext cx="648072" cy="720080"/>
              </a:xfrm>
              <a:prstGeom prst="bentArrow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  <a:scene3d>
                <a:camera prst="orthographicFront">
                  <a:rot lat="0" lon="0" rev="162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800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1489374" y="2941774"/>
                <a:ext cx="1925166" cy="1166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800" dirty="0" smtClean="0"/>
                  <a:t>water</a:t>
                </a:r>
              </a:p>
              <a:p>
                <a:pPr algn="ctr"/>
                <a:r>
                  <a:rPr lang="en-AU" sz="800" dirty="0" smtClean="0"/>
                  <a:t>deposition </a:t>
                </a:r>
              </a:p>
              <a:p>
                <a:pPr algn="ctr"/>
                <a:r>
                  <a:rPr lang="en-AU" sz="800" dirty="0" smtClean="0"/>
                  <a:t>(A</a:t>
                </a:r>
                <a:r>
                  <a:rPr lang="en-AU" sz="800" baseline="-25000" dirty="0" smtClean="0"/>
                  <a:t>d</a:t>
                </a:r>
                <a:r>
                  <a:rPr lang="en-AU" sz="800" dirty="0" smtClean="0"/>
                  <a:t>)</a:t>
                </a:r>
                <a:endParaRPr lang="en-AU" sz="800" dirty="0"/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2158443" y="1931690"/>
                <a:ext cx="1822638" cy="1166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800" dirty="0" smtClean="0"/>
                  <a:t>wind</a:t>
                </a:r>
              </a:p>
              <a:p>
                <a:pPr algn="ctr"/>
                <a:r>
                  <a:rPr lang="en-AU" sz="800" dirty="0" smtClean="0"/>
                  <a:t>deposition </a:t>
                </a:r>
              </a:p>
              <a:p>
                <a:pPr algn="ctr"/>
                <a:r>
                  <a:rPr lang="en-AU" sz="800" dirty="0" smtClean="0"/>
                  <a:t>(E</a:t>
                </a:r>
                <a:r>
                  <a:rPr lang="en-AU" sz="800" baseline="-25000" dirty="0" smtClean="0"/>
                  <a:t>d</a:t>
                </a:r>
                <a:r>
                  <a:rPr lang="en-AU" sz="800" dirty="0" smtClean="0"/>
                  <a:t>)</a:t>
                </a:r>
                <a:endParaRPr lang="en-AU" sz="800" dirty="0"/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5269644" y="1935884"/>
                <a:ext cx="1030548" cy="1166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800" dirty="0" smtClean="0"/>
                  <a:t>wind</a:t>
                </a:r>
              </a:p>
              <a:p>
                <a:pPr algn="ctr"/>
                <a:r>
                  <a:rPr lang="en-AU" sz="800" dirty="0" smtClean="0"/>
                  <a:t>erosion </a:t>
                </a:r>
              </a:p>
              <a:p>
                <a:pPr algn="ctr"/>
                <a:r>
                  <a:rPr lang="en-AU" sz="800" dirty="0" smtClean="0"/>
                  <a:t>(E</a:t>
                </a:r>
                <a:r>
                  <a:rPr lang="en-AU" sz="800" baseline="-25000" dirty="0" smtClean="0"/>
                  <a:t>e</a:t>
                </a:r>
                <a:r>
                  <a:rPr lang="en-AU" sz="800" dirty="0" smtClean="0"/>
                  <a:t>)</a:t>
                </a:r>
                <a:endParaRPr lang="en-AU" sz="800" dirty="0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5422379" y="2943995"/>
                <a:ext cx="1925166" cy="1166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800" dirty="0" smtClean="0"/>
                  <a:t>water</a:t>
                </a:r>
              </a:p>
              <a:p>
                <a:pPr algn="ctr"/>
                <a:r>
                  <a:rPr lang="en-AU" sz="800" dirty="0" smtClean="0"/>
                  <a:t>erosion </a:t>
                </a:r>
              </a:p>
              <a:p>
                <a:pPr algn="ctr"/>
                <a:r>
                  <a:rPr lang="en-AU" sz="800" dirty="0" smtClean="0"/>
                  <a:t>(</a:t>
                </a:r>
                <a:r>
                  <a:rPr lang="en-AU" sz="800" dirty="0" err="1" smtClean="0"/>
                  <a:t>A</a:t>
                </a:r>
                <a:r>
                  <a:rPr lang="en-AU" sz="800" baseline="-25000" dirty="0" err="1" smtClean="0"/>
                  <a:t>e</a:t>
                </a:r>
                <a:r>
                  <a:rPr lang="en-AU" sz="800" dirty="0" smtClean="0"/>
                  <a:t>)</a:t>
                </a:r>
                <a:endParaRPr lang="en-AU" sz="800" dirty="0"/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2551585" y="4468800"/>
                <a:ext cx="3888431" cy="5443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sz="800" dirty="0" smtClean="0"/>
                  <a:t>weathering and soil formation (W</a:t>
                </a:r>
                <a:r>
                  <a:rPr lang="en-AU" sz="800" baseline="-25000" dirty="0" smtClean="0"/>
                  <a:t>s</a:t>
                </a:r>
                <a:r>
                  <a:rPr lang="en-AU" sz="800" dirty="0" smtClean="0"/>
                  <a:t>)</a:t>
                </a:r>
                <a:endParaRPr lang="en-AU" sz="800" dirty="0"/>
              </a:p>
            </p:txBody>
          </p:sp>
        </p:grpSp>
        <p:grpSp>
          <p:nvGrpSpPr>
            <p:cNvPr id="35" name="Group 54"/>
            <p:cNvGrpSpPr/>
            <p:nvPr/>
          </p:nvGrpSpPr>
          <p:grpSpPr>
            <a:xfrm>
              <a:off x="1755304" y="3645024"/>
              <a:ext cx="5184576" cy="2664296"/>
              <a:chOff x="1907704" y="3645024"/>
              <a:chExt cx="5184576" cy="2664296"/>
            </a:xfrm>
          </p:grpSpPr>
          <p:pic>
            <p:nvPicPr>
              <p:cNvPr id="39" name="Picture 10" descr="http://farm8.static.flickr.com/7046/6799866708_e97e6c81d0.jpg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1916" r="22653" b="28571"/>
              <a:stretch>
                <a:fillRect/>
              </a:stretch>
            </p:blipFill>
            <p:spPr bwMode="auto">
              <a:xfrm>
                <a:off x="5881092" y="5011266"/>
                <a:ext cx="1080120" cy="1152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2" name="Picture 8" descr="http://www.repairfoundation.net/wp-content/uploads/2012/08/dry_soil-150x150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25200" t="20160" r="-799"/>
              <a:stretch>
                <a:fillRect/>
              </a:stretch>
            </p:blipFill>
            <p:spPr bwMode="auto">
              <a:xfrm>
                <a:off x="1998762" y="4221088"/>
                <a:ext cx="1080120" cy="11407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3" name="TextBox 10"/>
              <p:cNvSpPr txBox="1">
                <a:spLocks noChangeArrowheads="1"/>
              </p:cNvSpPr>
              <p:nvPr/>
            </p:nvSpPr>
            <p:spPr bwMode="auto">
              <a:xfrm>
                <a:off x="2002954" y="3819177"/>
                <a:ext cx="992744" cy="5443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AU" sz="800" dirty="0">
                    <a:solidFill>
                      <a:schemeClr val="bg1"/>
                    </a:solidFill>
                  </a:rPr>
                  <a:t>clay soil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374531" y="4088161"/>
                <a:ext cx="2880319" cy="8554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AU" sz="800" dirty="0" smtClean="0"/>
                  <a:t>E</a:t>
                </a:r>
                <a:r>
                  <a:rPr lang="en-AU" sz="800" baseline="-25000" dirty="0" smtClean="0"/>
                  <a:t>e</a:t>
                </a:r>
                <a:r>
                  <a:rPr lang="en-AU" sz="800" dirty="0" smtClean="0"/>
                  <a:t> &gt; E</a:t>
                </a:r>
                <a:r>
                  <a:rPr lang="en-AU" sz="800" baseline="-25000" dirty="0" smtClean="0"/>
                  <a:t>d</a:t>
                </a:r>
                <a:r>
                  <a:rPr lang="en-AU" sz="800" dirty="0" smtClean="0"/>
                  <a:t> + A</a:t>
                </a:r>
                <a:r>
                  <a:rPr lang="en-AU" sz="800" baseline="-25000" dirty="0" smtClean="0"/>
                  <a:t>d</a:t>
                </a:r>
                <a:r>
                  <a:rPr lang="en-AU" sz="800" dirty="0" smtClean="0"/>
                  <a:t> + W</a:t>
                </a:r>
                <a:r>
                  <a:rPr lang="en-AU" sz="800" baseline="-25000" dirty="0" smtClean="0"/>
                  <a:t>s</a:t>
                </a:r>
                <a:r>
                  <a:rPr lang="en-AU" sz="800" dirty="0" smtClean="0"/>
                  <a:t> &gt; </a:t>
                </a:r>
                <a:r>
                  <a:rPr lang="en-AU" sz="800" dirty="0" err="1" smtClean="0"/>
                  <a:t>A</a:t>
                </a:r>
                <a:r>
                  <a:rPr lang="en-AU" sz="800" baseline="-25000" dirty="0" err="1" smtClean="0"/>
                  <a:t>e</a:t>
                </a:r>
                <a:r>
                  <a:rPr lang="en-AU" sz="800" dirty="0" smtClean="0"/>
                  <a:t> </a:t>
                </a:r>
              </a:p>
              <a:p>
                <a:r>
                  <a:rPr lang="en-AU" sz="800" dirty="0" smtClean="0"/>
                  <a:t>         then quartz sand</a:t>
                </a:r>
                <a:endParaRPr lang="en-AU" sz="800" dirty="0"/>
              </a:p>
            </p:txBody>
          </p:sp>
          <p:sp>
            <p:nvSpPr>
              <p:cNvPr id="59" name="Right Arrow 58"/>
              <p:cNvSpPr/>
              <p:nvPr/>
            </p:nvSpPr>
            <p:spPr>
              <a:xfrm>
                <a:off x="2946673" y="4328566"/>
                <a:ext cx="489198" cy="360040"/>
              </a:xfrm>
              <a:prstGeom prst="rightArrow">
                <a:avLst/>
              </a:prstGeom>
              <a:noFill/>
              <a:ln>
                <a:solidFill>
                  <a:srgbClr val="FF0000"/>
                </a:solidFill>
              </a:ln>
              <a:scene3d>
                <a:camera prst="orthographicFront">
                  <a:rot lat="0" lon="0" rev="18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800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2959621" y="5128210"/>
                <a:ext cx="2952326" cy="85545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AU" sz="800" dirty="0" smtClean="0"/>
                  <a:t>        </a:t>
                </a:r>
                <a:r>
                  <a:rPr lang="en-AU" sz="800" dirty="0" err="1" smtClean="0"/>
                  <a:t>A</a:t>
                </a:r>
                <a:r>
                  <a:rPr lang="en-AU" sz="800" baseline="-25000" dirty="0" err="1" smtClean="0"/>
                  <a:t>e</a:t>
                </a:r>
                <a:r>
                  <a:rPr lang="en-AU" sz="800" dirty="0" smtClean="0"/>
                  <a:t> &gt; E</a:t>
                </a:r>
                <a:r>
                  <a:rPr lang="en-AU" sz="800" baseline="-25000" dirty="0" smtClean="0"/>
                  <a:t>d</a:t>
                </a:r>
                <a:r>
                  <a:rPr lang="en-AU" sz="800" dirty="0" smtClean="0"/>
                  <a:t> + A</a:t>
                </a:r>
                <a:r>
                  <a:rPr lang="en-AU" sz="800" baseline="-25000" dirty="0" smtClean="0"/>
                  <a:t>d</a:t>
                </a:r>
                <a:r>
                  <a:rPr lang="en-AU" sz="800" dirty="0" smtClean="0"/>
                  <a:t> + W</a:t>
                </a:r>
                <a:r>
                  <a:rPr lang="en-AU" sz="800" baseline="-25000" dirty="0" smtClean="0"/>
                  <a:t>s</a:t>
                </a:r>
                <a:r>
                  <a:rPr lang="en-AU" sz="800" dirty="0" smtClean="0"/>
                  <a:t> &gt; E</a:t>
                </a:r>
                <a:r>
                  <a:rPr lang="en-AU" sz="800" baseline="-25000" dirty="0" smtClean="0"/>
                  <a:t>e</a:t>
                </a:r>
                <a:r>
                  <a:rPr lang="en-AU" sz="800" dirty="0" smtClean="0"/>
                  <a:t>  </a:t>
                </a:r>
              </a:p>
              <a:p>
                <a:r>
                  <a:rPr lang="en-AU" sz="800" dirty="0" smtClean="0"/>
                  <a:t>then fresh rock or hardpan</a:t>
                </a:r>
                <a:endParaRPr lang="en-AU" sz="800" dirty="0"/>
              </a:p>
            </p:txBody>
          </p:sp>
          <p:sp>
            <p:nvSpPr>
              <p:cNvPr id="61" name="Right Arrow 60"/>
              <p:cNvSpPr/>
              <p:nvPr/>
            </p:nvSpPr>
            <p:spPr>
              <a:xfrm>
                <a:off x="2937148" y="5014738"/>
                <a:ext cx="485006" cy="360040"/>
              </a:xfrm>
              <a:prstGeom prst="rightArrow">
                <a:avLst/>
              </a:prstGeom>
              <a:noFill/>
              <a:ln>
                <a:solidFill>
                  <a:srgbClr val="3333FF"/>
                </a:solidFill>
              </a:ln>
              <a:scene3d>
                <a:camera prst="orthographicFront">
                  <a:rot lat="0" lon="0" rev="20099999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800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1907704" y="3645024"/>
                <a:ext cx="5184576" cy="2664296"/>
              </a:xfrm>
              <a:prstGeom prst="rect">
                <a:avLst/>
              </a:prstGeom>
              <a:noFill/>
              <a:ln w="25400">
                <a:solidFill>
                  <a:srgbClr val="FFC000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800">
                  <a:solidFill>
                    <a:schemeClr val="tx1"/>
                  </a:solidFill>
                </a:endParaRPr>
              </a:p>
            </p:txBody>
          </p:sp>
          <p:pic>
            <p:nvPicPr>
              <p:cNvPr id="41" name="Picture 4" descr="http://archiearchive.files.wordpress.com/2009/08/phothunt-ripples5.jp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l="45374" t="48422" r="31015" b="3097"/>
              <a:stretch>
                <a:fillRect/>
              </a:stretch>
            </p:blipFill>
            <p:spPr bwMode="auto">
              <a:xfrm>
                <a:off x="5881092" y="3787130"/>
                <a:ext cx="1080120" cy="1152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40" name="TextBox 39"/>
          <p:cNvSpPr txBox="1"/>
          <p:nvPr/>
        </p:nvSpPr>
        <p:spPr>
          <a:xfrm>
            <a:off x="1994570" y="5067275"/>
            <a:ext cx="11258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>
                <a:solidFill>
                  <a:schemeClr val="bg1"/>
                </a:solidFill>
              </a:rPr>
              <a:t>0.000-0.015</a:t>
            </a:r>
          </a:p>
          <a:p>
            <a:r>
              <a:rPr lang="en-AU" sz="1200" dirty="0" smtClean="0">
                <a:solidFill>
                  <a:schemeClr val="bg1"/>
                </a:solidFill>
              </a:rPr>
              <a:t>0.015-0.033</a:t>
            </a:r>
          </a:p>
          <a:p>
            <a:r>
              <a:rPr lang="en-AU" sz="1200" dirty="0" smtClean="0">
                <a:solidFill>
                  <a:schemeClr val="bg1"/>
                </a:solidFill>
              </a:rPr>
              <a:t>0.033-0.065</a:t>
            </a:r>
          </a:p>
          <a:p>
            <a:r>
              <a:rPr lang="en-AU" sz="1200" dirty="0" smtClean="0">
                <a:solidFill>
                  <a:schemeClr val="bg1"/>
                </a:solidFill>
              </a:rPr>
              <a:t>0.065-0.112</a:t>
            </a:r>
          </a:p>
          <a:p>
            <a:r>
              <a:rPr lang="en-AU" sz="1200" dirty="0" smtClean="0">
                <a:solidFill>
                  <a:schemeClr val="bg1"/>
                </a:solidFill>
              </a:rPr>
              <a:t>0.112-0.207</a:t>
            </a:r>
          </a:p>
          <a:p>
            <a:r>
              <a:rPr lang="en-AU" sz="1200" dirty="0" smtClean="0"/>
              <a:t>0.207-0.408</a:t>
            </a:r>
          </a:p>
          <a:p>
            <a:r>
              <a:rPr lang="en-AU" sz="1200" dirty="0" smtClean="0"/>
              <a:t>0.408-0.877</a:t>
            </a:r>
            <a:endParaRPr lang="en-AU" sz="1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0600" y="533400"/>
            <a:ext cx="7391400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OUTLINE</a:t>
            </a:r>
          </a:p>
          <a:p>
            <a:pPr marL="457200" indent="-457200">
              <a:buBlip>
                <a:blip r:embed="rId3"/>
              </a:buBlip>
            </a:pPr>
            <a:r>
              <a:rPr lang="en-US" sz="3200" dirty="0" smtClean="0">
                <a:solidFill>
                  <a:srgbClr val="FFFF00"/>
                </a:solidFill>
              </a:rPr>
              <a:t>Glaciology</a:t>
            </a:r>
          </a:p>
          <a:p>
            <a:pPr marL="457200" indent="-457200">
              <a:buBlip>
                <a:blip r:embed="rId3"/>
              </a:buBlip>
            </a:pPr>
            <a:endParaRPr lang="en-US" sz="3200" dirty="0" smtClean="0">
              <a:solidFill>
                <a:srgbClr val="FFFF00"/>
              </a:solidFill>
            </a:endParaRPr>
          </a:p>
          <a:p>
            <a:pPr marL="457200" indent="-457200">
              <a:buBlip>
                <a:blip r:embed="rId3"/>
              </a:buBlip>
            </a:pPr>
            <a:r>
              <a:rPr lang="en-US" sz="3200" dirty="0" smtClean="0">
                <a:solidFill>
                  <a:srgbClr val="FFFF00"/>
                </a:solidFill>
              </a:rPr>
              <a:t>ASTER </a:t>
            </a:r>
            <a:r>
              <a:rPr lang="en-US" sz="3200" dirty="0" err="1" smtClean="0">
                <a:solidFill>
                  <a:srgbClr val="FFFF00"/>
                </a:solidFill>
              </a:rPr>
              <a:t>GlobalDEM</a:t>
            </a:r>
            <a:endParaRPr lang="en-US" sz="3200" dirty="0" smtClean="0">
              <a:solidFill>
                <a:srgbClr val="FFFF00"/>
              </a:solidFill>
            </a:endParaRPr>
          </a:p>
          <a:p>
            <a:pPr marL="457200" indent="-457200">
              <a:buBlip>
                <a:blip r:embed="rId3"/>
              </a:buBlip>
            </a:pPr>
            <a:endParaRPr lang="en-US" sz="3200" dirty="0" smtClean="0">
              <a:solidFill>
                <a:srgbClr val="FFFF00"/>
              </a:solidFill>
            </a:endParaRPr>
          </a:p>
          <a:p>
            <a:pPr marL="457200" indent="-457200">
              <a:buBlip>
                <a:blip r:embed="rId3"/>
              </a:buBlip>
            </a:pPr>
            <a:r>
              <a:rPr lang="en-US" sz="3200" dirty="0" smtClean="0">
                <a:solidFill>
                  <a:srgbClr val="FFFF00"/>
                </a:solidFill>
              </a:rPr>
              <a:t>Global Urban Extent</a:t>
            </a:r>
          </a:p>
          <a:p>
            <a:pPr marL="457200" indent="-457200">
              <a:buBlip>
                <a:blip r:embed="rId3"/>
              </a:buBlip>
            </a:pPr>
            <a:endParaRPr lang="en-US" sz="3200" dirty="0">
              <a:solidFill>
                <a:srgbClr val="FFFF00"/>
              </a:solidFill>
            </a:endParaRPr>
          </a:p>
          <a:p>
            <a:pPr marL="457200" indent="-457200">
              <a:buBlip>
                <a:blip r:embed="rId3"/>
              </a:buBlip>
            </a:pPr>
            <a:r>
              <a:rPr lang="en-US" sz="3200" dirty="0" smtClean="0">
                <a:solidFill>
                  <a:srgbClr val="FFFF00"/>
                </a:solidFill>
              </a:rPr>
              <a:t>Global Emissivity Data Base</a:t>
            </a:r>
          </a:p>
          <a:p>
            <a:pPr marL="457200" indent="-457200">
              <a:buBlip>
                <a:blip r:embed="rId3"/>
              </a:buBlip>
            </a:pPr>
            <a:endParaRPr lang="en-US" sz="3200" dirty="0">
              <a:solidFill>
                <a:srgbClr val="FFFF00"/>
              </a:solidFill>
            </a:endParaRPr>
          </a:p>
          <a:p>
            <a:pPr marL="457200" indent="-457200">
              <a:buBlip>
                <a:blip r:embed="rId3"/>
              </a:buBlip>
            </a:pPr>
            <a:r>
              <a:rPr lang="en-US" sz="3200" dirty="0" smtClean="0">
                <a:solidFill>
                  <a:srgbClr val="FFFF00"/>
                </a:solidFill>
              </a:rPr>
              <a:t>ASTER Geoscience products</a:t>
            </a:r>
          </a:p>
          <a:p>
            <a:pPr marL="457200" indent="-457200">
              <a:buBlip>
                <a:blip r:embed="rId3"/>
              </a:buBlip>
            </a:pPr>
            <a:endParaRPr lang="en-US" sz="3200" dirty="0">
              <a:solidFill>
                <a:srgbClr val="FFFF00"/>
              </a:solidFill>
            </a:endParaRPr>
          </a:p>
          <a:p>
            <a:pPr marL="457200" indent="-457200">
              <a:buBlip>
                <a:blip r:embed="rId3"/>
              </a:buBlip>
            </a:pPr>
            <a:r>
              <a:rPr lang="en-US" sz="3200" dirty="0" smtClean="0">
                <a:solidFill>
                  <a:srgbClr val="FFFF00"/>
                </a:solidFill>
              </a:rPr>
              <a:t>ASTER Volcano Archive (AVA)</a:t>
            </a:r>
          </a:p>
          <a:p>
            <a:pPr marL="457200" indent="-457200">
              <a:buBlip>
                <a:blip r:embed="rId3"/>
              </a:buBlip>
            </a:pPr>
            <a:endParaRPr lang="en-US" sz="3200" dirty="0">
              <a:solidFill>
                <a:srgbClr val="FFFF00"/>
              </a:solidFill>
            </a:endParaRPr>
          </a:p>
          <a:p>
            <a:pPr marL="457200" indent="-457200">
              <a:buBlip>
                <a:blip r:embed="rId3"/>
              </a:buBlip>
            </a:pPr>
            <a:endParaRPr lang="en-US" sz="3200" dirty="0" smtClean="0">
              <a:solidFill>
                <a:srgbClr val="FFFF00"/>
              </a:solidFill>
            </a:endParaRPr>
          </a:p>
          <a:p>
            <a:pPr marL="457200" indent="-457200">
              <a:buBlip>
                <a:blip r:embed="rId3"/>
              </a:buBlip>
            </a:pPr>
            <a:endParaRPr lang="en-US" sz="3200" dirty="0" smtClean="0">
              <a:solidFill>
                <a:srgbClr val="FFFF00"/>
              </a:solidFill>
            </a:endParaRPr>
          </a:p>
          <a:p>
            <a:pPr marL="457200" indent="-457200">
              <a:buBlip>
                <a:blip r:embed="rId3"/>
              </a:buBlip>
            </a:pP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07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jabrams\Desktop\terra mtg\ava\ava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3517"/>
            <a:ext cx="5867400" cy="674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19800" y="609600"/>
            <a:ext cx="29718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VOLCANOLOGY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ASTER Volcano Archive, created by David Pieri, JPL</a:t>
            </a:r>
          </a:p>
          <a:p>
            <a:r>
              <a:rPr lang="en-US" sz="2400" dirty="0">
                <a:solidFill>
                  <a:srgbClr val="FFFF00"/>
                </a:solidFill>
              </a:rPr>
              <a:t>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All ASTER and (soon) </a:t>
            </a:r>
            <a:r>
              <a:rPr lang="en-US" sz="2400" dirty="0" smtClean="0">
                <a:solidFill>
                  <a:srgbClr val="FF0000"/>
                </a:solidFill>
              </a:rPr>
              <a:t>Landsat</a:t>
            </a:r>
            <a:r>
              <a:rPr lang="en-US" sz="2400" dirty="0" smtClean="0">
                <a:solidFill>
                  <a:srgbClr val="FFFF00"/>
                </a:solidFill>
              </a:rPr>
              <a:t> images for &gt;1500 active volcanoes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Includes thermal anomaly analyses, DEMs, ash advisories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2947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19800" y="609600"/>
            <a:ext cx="2971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VOLCANOLOGY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ASTER Volcano Archive, created by David Pieri, JPL</a:t>
            </a:r>
          </a:p>
          <a:p>
            <a:r>
              <a:rPr lang="en-US" sz="2400" dirty="0">
                <a:solidFill>
                  <a:srgbClr val="FFFF00"/>
                </a:solidFill>
              </a:rPr>
              <a:t> 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All ASTER and Landsat images for &gt;1500 active volcanoes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Fully Google Earth compatible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2050" name="Picture 2" descr="C:\Users\mjabrams\Desktop\terra mtg\ava\ava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54" y="76200"/>
            <a:ext cx="5534446" cy="664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7105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0" y="2209800"/>
            <a:ext cx="533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ASTER Follow-on??</a:t>
            </a:r>
          </a:p>
          <a:p>
            <a:pPr algn="ctr"/>
            <a:r>
              <a:rPr lang="en-US" sz="3200" dirty="0" smtClean="0">
                <a:solidFill>
                  <a:srgbClr val="FFFF00"/>
                </a:solidFill>
              </a:rPr>
              <a:t>Activities at JPL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5371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200" y="228600"/>
            <a:ext cx="8229600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Blip>
                <a:blip r:embed="rId3"/>
              </a:buBlip>
            </a:pPr>
            <a:r>
              <a:rPr lang="en-US" sz="2800" dirty="0" smtClean="0">
                <a:solidFill>
                  <a:srgbClr val="FFFF00"/>
                </a:solidFill>
              </a:rPr>
              <a:t>Japan has no plans for ASTER follow-on. Commercialization with high resolution visible data is their model. Hyperspectral VSWIR instrument is stalled</a:t>
            </a:r>
            <a:endParaRPr lang="en-US" sz="2800" dirty="0">
              <a:solidFill>
                <a:srgbClr val="FFFF00"/>
              </a:solidFill>
            </a:endParaRPr>
          </a:p>
          <a:p>
            <a:pPr marL="457200" indent="-457200">
              <a:buBlip>
                <a:blip r:embed="rId3"/>
              </a:buBlip>
            </a:pPr>
            <a:r>
              <a:rPr lang="en-US" sz="2800" dirty="0" smtClean="0">
                <a:solidFill>
                  <a:srgbClr val="FFFF00"/>
                </a:solidFill>
              </a:rPr>
              <a:t>JPL emphasis is on multi-(hyper-) spectral Thermal Infrared </a:t>
            </a:r>
          </a:p>
          <a:p>
            <a:pPr marL="457200" indent="-457200">
              <a:buBlip>
                <a:blip r:embed="rId3"/>
              </a:buBlip>
            </a:pPr>
            <a:r>
              <a:rPr lang="en-US" sz="2800" dirty="0" smtClean="0">
                <a:solidFill>
                  <a:srgbClr val="FFFF00"/>
                </a:solidFill>
              </a:rPr>
              <a:t>Decadal Survey </a:t>
            </a:r>
            <a:r>
              <a:rPr lang="en-US" sz="2800" dirty="0" err="1" smtClean="0">
                <a:solidFill>
                  <a:srgbClr val="FFFF00"/>
                </a:solidFill>
              </a:rPr>
              <a:t>HyspIRI</a:t>
            </a:r>
            <a:r>
              <a:rPr lang="en-US" sz="2800" dirty="0" smtClean="0">
                <a:solidFill>
                  <a:srgbClr val="FFFF00"/>
                </a:solidFill>
              </a:rPr>
              <a:t> instrument… (Tier 2): Hyperspectral </a:t>
            </a:r>
            <a:r>
              <a:rPr lang="en-US" sz="2800" dirty="0" err="1" smtClean="0">
                <a:solidFill>
                  <a:srgbClr val="FFFF00"/>
                </a:solidFill>
              </a:rPr>
              <a:t>VSWIR+multispectral</a:t>
            </a:r>
            <a:r>
              <a:rPr lang="en-US" sz="2800" dirty="0" smtClean="0">
                <a:solidFill>
                  <a:srgbClr val="FFFF00"/>
                </a:solidFill>
              </a:rPr>
              <a:t> TIR. No Phase A date. Instrument designs, science goals studies funded; JPL is leader.</a:t>
            </a:r>
          </a:p>
          <a:p>
            <a:pPr marL="457200" indent="-457200">
              <a:buBlip>
                <a:blip r:embed="rId3"/>
              </a:buBlip>
            </a:pPr>
            <a:r>
              <a:rPr lang="en-US" sz="2800" dirty="0" err="1" smtClean="0">
                <a:solidFill>
                  <a:srgbClr val="FFFF00"/>
                </a:solidFill>
              </a:rPr>
              <a:t>HyTES</a:t>
            </a:r>
            <a:r>
              <a:rPr lang="en-US" sz="2800" dirty="0" smtClean="0">
                <a:solidFill>
                  <a:srgbClr val="FFFF00"/>
                </a:solidFill>
              </a:rPr>
              <a:t> hyperspectral aircraft scanner is flying</a:t>
            </a:r>
          </a:p>
          <a:p>
            <a:pPr marL="457200" indent="-457200">
              <a:buBlip>
                <a:blip r:embed="rId3"/>
              </a:buBlip>
            </a:pPr>
            <a:r>
              <a:rPr lang="en-US" sz="2800" dirty="0" smtClean="0">
                <a:solidFill>
                  <a:srgbClr val="FFFF00"/>
                </a:solidFill>
              </a:rPr>
              <a:t>Laboratory MS TIR instrument developed and functioning</a:t>
            </a:r>
          </a:p>
          <a:p>
            <a:pPr marL="457200" indent="-457200">
              <a:buBlip>
                <a:blip r:embed="rId3"/>
              </a:buBlip>
            </a:pPr>
            <a:r>
              <a:rPr lang="en-US" sz="2800" dirty="0" smtClean="0">
                <a:solidFill>
                  <a:srgbClr val="FFFF00"/>
                </a:solidFill>
              </a:rPr>
              <a:t>ECOSTRESS EVI selected; MS TIR on space station</a:t>
            </a:r>
          </a:p>
          <a:p>
            <a:pPr marL="457200" indent="-457200">
              <a:buBlip>
                <a:blip r:embed="rId3"/>
              </a:buBlip>
            </a:pPr>
            <a:r>
              <a:rPr lang="en-US" sz="2800" dirty="0" smtClean="0">
                <a:solidFill>
                  <a:srgbClr val="FFFF00"/>
                </a:solidFill>
              </a:rPr>
              <a:t>Discussions with non-US space agencies ongoing</a:t>
            </a:r>
          </a:p>
          <a:p>
            <a:pPr marL="457200" indent="-457200">
              <a:buBlip>
                <a:blip r:embed="rId3"/>
              </a:buBlip>
            </a:pP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906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:\e\aster-quarterly-rvw\aug2014\glims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52399"/>
            <a:ext cx="4702207" cy="6400801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e\aster-quarterly-rvw\aug2014\glims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342" y="2103438"/>
            <a:ext cx="4127891" cy="4449762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29200" y="228600"/>
            <a:ext cx="396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GLACIOLOGY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GLIMS book published. Dr. </a:t>
            </a:r>
            <a:r>
              <a:rPr lang="en-US" dirty="0" err="1" smtClean="0">
                <a:solidFill>
                  <a:srgbClr val="FFFF00"/>
                </a:solidFill>
              </a:rPr>
              <a:t>Kargel</a:t>
            </a:r>
            <a:r>
              <a:rPr lang="en-US" dirty="0" smtClean="0">
                <a:solidFill>
                  <a:srgbClr val="FFFF00"/>
                </a:solidFill>
              </a:rPr>
              <a:t> (AST Member), co-editor and major contributor. Majority of data used is from ASTER. Also </a:t>
            </a:r>
            <a:r>
              <a:rPr lang="en-US" dirty="0" smtClean="0">
                <a:solidFill>
                  <a:srgbClr val="FF0000"/>
                </a:solidFill>
              </a:rPr>
              <a:t>Landsat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934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e\aster-quarterly-rvw\aug2014\glacier survey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76200"/>
            <a:ext cx="4495800" cy="658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29200" y="609600"/>
            <a:ext cx="3810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</a:rPr>
              <a:t>GLACIOLOGY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Randolph Glacier Inventory recently published. Images come from GLIMS database (PI Dr. Jeff </a:t>
            </a:r>
            <a:r>
              <a:rPr lang="en-US" dirty="0" err="1" smtClean="0">
                <a:solidFill>
                  <a:srgbClr val="FFFF00"/>
                </a:solidFill>
              </a:rPr>
              <a:t>Kargel</a:t>
            </a:r>
            <a:r>
              <a:rPr lang="en-US" dirty="0" smtClean="0">
                <a:solidFill>
                  <a:srgbClr val="FFFF00"/>
                </a:solidFill>
              </a:rPr>
              <a:t>, ASTER Science Team Member) and ASTER images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3" name="Picture 2" descr="C:\Users\mjabrams\Desktop\terra mtg\randolph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621" y="2667000"/>
            <a:ext cx="4528379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24400" y="5981700"/>
            <a:ext cx="42672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National Center for Atmospheric Research Staff (</a:t>
            </a:r>
            <a:r>
              <a:rPr lang="en-US" sz="1000" dirty="0" err="1"/>
              <a:t>Eds</a:t>
            </a:r>
            <a:r>
              <a:rPr lang="en-US" sz="1000" dirty="0"/>
              <a:t>). Last modified 20 Aug 2013. </a:t>
            </a:r>
            <a:r>
              <a:rPr lang="en-US" sz="1000" b="1" dirty="0"/>
              <a:t>"The Climate Data Guide: Randolph Glacier Inventory data base of global glacier outlines."</a:t>
            </a:r>
            <a:r>
              <a:rPr lang="en-US" sz="1000" dirty="0"/>
              <a:t> Retrieved from https://climatedataguide.ucar.edu/climate-data/randolph-glacier-inventory-data-base-global-glacier-outlines.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883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4278"/>
            <a:ext cx="7772400" cy="3514018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The Juneau </a:t>
            </a:r>
            <a:r>
              <a:rPr lang="en-US" sz="3200" b="1" dirty="0" err="1" smtClean="0">
                <a:solidFill>
                  <a:srgbClr val="FFFF00"/>
                </a:solidFill>
              </a:rPr>
              <a:t>Icefield</a:t>
            </a:r>
            <a:r>
              <a:rPr lang="en-US" sz="3200" b="1" dirty="0" smtClean="0">
                <a:solidFill>
                  <a:srgbClr val="FFFF00"/>
                </a:solidFill>
              </a:rPr>
              <a:t>:</a:t>
            </a:r>
            <a:br>
              <a:rPr lang="en-US" sz="3200" b="1" dirty="0" smtClean="0">
                <a:solidFill>
                  <a:srgbClr val="FFFF00"/>
                </a:solidFill>
              </a:rPr>
            </a:br>
            <a:r>
              <a:rPr lang="en-US" sz="3200" b="1" dirty="0" smtClean="0">
                <a:solidFill>
                  <a:srgbClr val="FFFF00"/>
                </a:solidFill>
              </a:rPr>
              <a:t>Using ASTER imagery and DEMs to produce velocity and surface elevation change rate maps</a:t>
            </a:r>
            <a:br>
              <a:rPr lang="en-US" sz="3200" b="1" dirty="0" smtClean="0">
                <a:solidFill>
                  <a:srgbClr val="FFFF00"/>
                </a:solidFill>
              </a:rPr>
            </a:br>
            <a:r>
              <a:rPr lang="en-US" sz="3200" b="1" i="1" dirty="0" smtClean="0">
                <a:solidFill>
                  <a:srgbClr val="FFFF00"/>
                </a:solidFill>
              </a:rPr>
              <a:t>published in Journal of Glaciology, 2014</a:t>
            </a:r>
            <a:endParaRPr lang="en-US" sz="3200" b="1" i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60889" y="5413444"/>
            <a:ext cx="34057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Andrew K. Melkonian</a:t>
            </a:r>
            <a:r>
              <a:rPr lang="en-US" baseline="30000" dirty="0" smtClean="0">
                <a:solidFill>
                  <a:srgbClr val="FFFF00"/>
                </a:solidFill>
              </a:rPr>
              <a:t>1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Michael J. Willis</a:t>
            </a:r>
            <a:r>
              <a:rPr lang="en-US" baseline="30000" dirty="0" smtClean="0">
                <a:solidFill>
                  <a:srgbClr val="FFFF00"/>
                </a:solidFill>
              </a:rPr>
              <a:t>1,2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Matthew E. Pritchard</a:t>
            </a:r>
            <a:r>
              <a:rPr lang="en-US" baseline="30000" dirty="0" smtClean="0"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8665" y="6556261"/>
            <a:ext cx="84454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1, Earth and Atmospheric Sciences Department, Cornell University; 2, Geological </a:t>
            </a:r>
            <a:r>
              <a:rPr lang="en-US" sz="1200" dirty="0">
                <a:solidFill>
                  <a:srgbClr val="FFFF00"/>
                </a:solidFill>
              </a:rPr>
              <a:t>S</a:t>
            </a:r>
            <a:r>
              <a:rPr lang="en-US" sz="1200" dirty="0" smtClean="0">
                <a:solidFill>
                  <a:srgbClr val="FFFF00"/>
                </a:solidFill>
              </a:rPr>
              <a:t>ciences, University of North Carolina at Chapel Hill</a:t>
            </a:r>
          </a:p>
        </p:txBody>
      </p:sp>
    </p:spTree>
    <p:extLst>
      <p:ext uri="{BB962C8B-B14F-4D97-AF65-F5344CB8AC3E}">
        <p14:creationId xmlns:p14="http://schemas.microsoft.com/office/powerpoint/2010/main" val="2051057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945" y="-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Surface Elevation Change Rates (dh/</a:t>
            </a:r>
            <a:r>
              <a:rPr lang="en-US" sz="3600" b="1" dirty="0" err="1" smtClean="0">
                <a:solidFill>
                  <a:srgbClr val="FFFF00"/>
                </a:solidFill>
              </a:rPr>
              <a:t>dt</a:t>
            </a:r>
            <a:r>
              <a:rPr lang="en-US" sz="3600" b="1" dirty="0" smtClean="0">
                <a:solidFill>
                  <a:srgbClr val="FFFF00"/>
                </a:solidFill>
              </a:rPr>
              <a:t>)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797776" y="1048985"/>
            <a:ext cx="4233335" cy="558323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ASTER DEMs, along with a reliable reference DEM (in this case the </a:t>
            </a:r>
            <a:r>
              <a:rPr lang="en-US" sz="2400" dirty="0" smtClean="0">
                <a:solidFill>
                  <a:srgbClr val="FF0000"/>
                </a:solidFill>
              </a:rPr>
              <a:t>SRTM DEM</a:t>
            </a:r>
            <a:r>
              <a:rPr lang="en-US" sz="2400" dirty="0" smtClean="0">
                <a:solidFill>
                  <a:srgbClr val="FFFF00"/>
                </a:solidFill>
              </a:rPr>
              <a:t>), provide spatially comprehensive, high-resolution maps of dh/</a:t>
            </a:r>
            <a:r>
              <a:rPr lang="en-US" sz="2400" dirty="0" err="1" smtClean="0">
                <a:solidFill>
                  <a:srgbClr val="FFFF00"/>
                </a:solidFill>
              </a:rPr>
              <a:t>dt</a:t>
            </a:r>
            <a:endParaRPr lang="en-US" sz="2400" dirty="0" smtClean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Weighted linear regression applied to elevations on a pixel-by-pixel basis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These results span 2000-2009/2013, give average mass balance of -</a:t>
            </a:r>
            <a:r>
              <a:rPr lang="pl-PL" sz="2400" dirty="0" smtClean="0">
                <a:solidFill>
                  <a:srgbClr val="FFFF00"/>
                </a:solidFill>
              </a:rPr>
              <a:t>0.13±0.12 m </a:t>
            </a:r>
            <a:r>
              <a:rPr lang="pl-PL" sz="2400" dirty="0" err="1" smtClean="0">
                <a:solidFill>
                  <a:srgbClr val="FFFF00"/>
                </a:solidFill>
              </a:rPr>
              <a:t>w.e</a:t>
            </a:r>
            <a:r>
              <a:rPr lang="pl-PL" sz="2400" dirty="0">
                <a:solidFill>
                  <a:srgbClr val="FFFF00"/>
                </a:solidFill>
              </a:rPr>
              <a:t>. a</a:t>
            </a:r>
            <a:r>
              <a:rPr lang="pl-PL" sz="2400" baseline="30000" dirty="0">
                <a:solidFill>
                  <a:srgbClr val="FFFF00"/>
                </a:solidFill>
              </a:rPr>
              <a:t>–1</a:t>
            </a:r>
            <a:endParaRPr lang="en-US" sz="2400" baseline="30000" dirty="0">
              <a:solidFill>
                <a:srgbClr val="FFFF00"/>
              </a:solidFill>
            </a:endParaRPr>
          </a:p>
        </p:txBody>
      </p:sp>
      <p:pic>
        <p:nvPicPr>
          <p:cNvPr id="4" name="Picture 3" descr="jif_ecrs_combin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88" y="1048985"/>
            <a:ext cx="4214857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52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FFFF00"/>
                </a:solidFill>
              </a:rPr>
              <a:t>Glacier Velocities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797777" y="1048925"/>
            <a:ext cx="4205112" cy="566928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Pixel-tracking applied to ASTER image pairs produces good velocities where ice, crevasses are expose (usually at lower elevations)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Higher elevations are noisy due to uniform cover such as snow, clouds that prevent successful pixel-tracking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 smtClean="0">
                <a:solidFill>
                  <a:srgbClr val="FFFF00"/>
                </a:solidFill>
              </a:rPr>
              <a:t>These results are from 48 ASTER pairs spanning 2001/08 to 2010/06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4" name="Picture 3" descr="jif_speed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88" y="1048925"/>
            <a:ext cx="4214857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877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0600" y="190222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ASTER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r>
              <a:rPr lang="en-US" sz="2800" dirty="0" smtClean="0">
                <a:solidFill>
                  <a:srgbClr val="FFFF00"/>
                </a:solidFill>
              </a:rPr>
              <a:t>Global Digital Elevation Model</a:t>
            </a: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(GDEM)</a:t>
            </a: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:\g\G-DEM\gdem30\gdempresscolorized-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8839200" cy="4419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838200"/>
            <a:ext cx="7848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Only high resolution, global DEM freely available to all users. 83N to 83S, 30m postings. Over </a:t>
            </a:r>
            <a:r>
              <a:rPr lang="en-US" sz="2800" i="1" u="sng" dirty="0" smtClean="0">
                <a:solidFill>
                  <a:srgbClr val="FFFF00"/>
                </a:solidFill>
              </a:rPr>
              <a:t>28 million </a:t>
            </a:r>
            <a:r>
              <a:rPr lang="en-US" sz="2800" dirty="0" smtClean="0">
                <a:solidFill>
                  <a:srgbClr val="FFFF00"/>
                </a:solidFill>
              </a:rPr>
              <a:t>1x1 degree tiles downloaded since June 2009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251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410200" y="228600"/>
            <a:ext cx="297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DEM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Sochi 2014 Winter Olympics and Pakistan earthquake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2050" name="Picture 2" descr="H:\i\2014-sochi\sochi-jan2014-view2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4741325" cy="4572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:\i\2013-sept paki quake\pakistan-quake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133600"/>
            <a:ext cx="4783207" cy="4572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" y="5105400"/>
            <a:ext cx="34979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Global DEM</a:t>
            </a:r>
          </a:p>
          <a:p>
            <a:r>
              <a:rPr lang="en-US" sz="2400" dirty="0" smtClean="0">
                <a:solidFill>
                  <a:srgbClr val="FFFF00"/>
                </a:solidFill>
              </a:rPr>
              <a:t>Gaps filled in with </a:t>
            </a:r>
            <a:r>
              <a:rPr lang="en-US" sz="2400" dirty="0" smtClean="0">
                <a:solidFill>
                  <a:srgbClr val="FF0000"/>
                </a:solidFill>
              </a:rPr>
              <a:t>SRTM </a:t>
            </a:r>
            <a:r>
              <a:rPr lang="en-US" sz="2400" dirty="0" smtClean="0">
                <a:solidFill>
                  <a:srgbClr val="FFFF00"/>
                </a:solidFill>
              </a:rPr>
              <a:t>and other DEMs</a:t>
            </a:r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29478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ylar">
  <a:themeElements>
    <a:clrScheme name="Mylar">
      <a:dk1>
        <a:srgbClr val="000000"/>
      </a:dk1>
      <a:lt1>
        <a:srgbClr val="FFFFFF"/>
      </a:lt1>
      <a:dk2>
        <a:srgbClr val="656162"/>
      </a:dk2>
      <a:lt2>
        <a:srgbClr val="E0DACC"/>
      </a:lt2>
      <a:accent1>
        <a:srgbClr val="4A5A7A"/>
      </a:accent1>
      <a:accent2>
        <a:srgbClr val="F7BD40"/>
      </a:accent2>
      <a:accent3>
        <a:srgbClr val="975C00"/>
      </a:accent3>
      <a:accent4>
        <a:srgbClr val="754D41"/>
      </a:accent4>
      <a:accent5>
        <a:srgbClr val="838995"/>
      </a:accent5>
      <a:accent6>
        <a:srgbClr val="687B66"/>
      </a:accent6>
      <a:hlink>
        <a:srgbClr val="B5740B"/>
      </a:hlink>
      <a:folHlink>
        <a:srgbClr val="7483A0"/>
      </a:folHlink>
    </a:clrScheme>
    <a:fontScheme name="Mylar">
      <a:maj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华文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ylar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dkEdge">
            <a:bevelT w="25400" h="508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tint val="100000"/>
                <a:shade val="30000"/>
                <a:alpha val="100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lumMod val="80000"/>
              </a:schemeClr>
              <a:schemeClr val="phClr">
                <a:tint val="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TC101790491[[fn=Mylar]]</Template>
  <TotalTime>184</TotalTime>
  <Words>916</Words>
  <Application>Microsoft Macintosh PowerPoint</Application>
  <PresentationFormat>On-screen Show (4:3)</PresentationFormat>
  <Paragraphs>172</Paragraphs>
  <Slides>23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Mylar</vt:lpstr>
      <vt:lpstr>PowerPoint Presentation</vt:lpstr>
      <vt:lpstr>PowerPoint Presentation</vt:lpstr>
      <vt:lpstr>PowerPoint Presentation</vt:lpstr>
      <vt:lpstr>PowerPoint Presentation</vt:lpstr>
      <vt:lpstr>The Juneau Icefield: Using ASTER imagery and DEMs to produce velocity and surface elevation change rate maps published in Journal of Glaciology, 2014</vt:lpstr>
      <vt:lpstr>Surface Elevation Change Rates (dh/dt)</vt:lpstr>
      <vt:lpstr>Glacier Velocities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Wind erosion risk and severity 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Abrams, Michael J</dc:creator>
  <cp:lastModifiedBy>Michael King</cp:lastModifiedBy>
  <cp:revision>44</cp:revision>
  <dcterms:created xsi:type="dcterms:W3CDTF">2014-07-03T18:50:32Z</dcterms:created>
  <dcterms:modified xsi:type="dcterms:W3CDTF">2014-08-27T23:12:59Z</dcterms:modified>
</cp:coreProperties>
</file>